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jpeg" ContentType="image/jpeg"/>
  <Default Extension="tiff" ContentType="image/tiff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vml" ContentType="application/vnd.openxmlformats-officedocument.vmlDrawing"/>
  <Default Extension="xls" ContentType="application/vnd.ms-exce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1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</p:sldMasterIdLst>
  <p:notesMasterIdLst>
    <p:notesMasterId r:id="rId30"/>
  </p:notesMasterIdLst>
  <p:sldIdLst>
    <p:sldId id="256" r:id="rId3"/>
    <p:sldId id="302" r:id="rId4"/>
    <p:sldId id="273" r:id="rId5"/>
    <p:sldId id="260" r:id="rId6"/>
    <p:sldId id="261" r:id="rId7"/>
    <p:sldId id="262" r:id="rId8"/>
    <p:sldId id="269" r:id="rId9"/>
    <p:sldId id="290" r:id="rId10"/>
    <p:sldId id="289" r:id="rId11"/>
    <p:sldId id="278" r:id="rId12"/>
    <p:sldId id="281" r:id="rId13"/>
    <p:sldId id="286" r:id="rId14"/>
    <p:sldId id="282" r:id="rId15"/>
    <p:sldId id="291" r:id="rId16"/>
    <p:sldId id="292" r:id="rId17"/>
    <p:sldId id="293" r:id="rId18"/>
    <p:sldId id="300" r:id="rId19"/>
    <p:sldId id="294" r:id="rId20"/>
    <p:sldId id="295" r:id="rId21"/>
    <p:sldId id="301" r:id="rId22"/>
    <p:sldId id="296" r:id="rId23"/>
    <p:sldId id="297" r:id="rId24"/>
    <p:sldId id="298" r:id="rId25"/>
    <p:sldId id="299" r:id="rId26"/>
    <p:sldId id="275" r:id="rId27"/>
    <p:sldId id="276" r:id="rId28"/>
    <p:sldId id="27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mie Nord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28"/>
    <p:restoredTop sz="85133" autoAdjust="0"/>
  </p:normalViewPr>
  <p:slideViewPr>
    <p:cSldViewPr snapToGrid="0" snapToObjects="1">
      <p:cViewPr varScale="1">
        <p:scale>
          <a:sx n="87" d="100"/>
          <a:sy n="87" d="100"/>
        </p:scale>
        <p:origin x="-15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288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commentAuthors" Target="commentAuthors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Relationship Id="rId2" Type="http://schemas.microsoft.com/office/2011/relationships/chartStyle" Target="style1.xml"/><Relationship Id="rId3" Type="http://schemas.microsoft.com/office/2011/relationships/chartColorStyle" Target="colors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explosion val="8"/>
            <c:spPr>
              <a:solidFill>
                <a:srgbClr val="FF7C8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explosion val="1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explosion val="11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explosion val="13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explosion val="5"/>
            <c:spPr>
              <a:solidFill>
                <a:schemeClr val="accent6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explosion val="8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explosion val="5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Sheet1!$A$2:$A$9</c:f>
              <c:strCache>
                <c:ptCount val="7"/>
                <c:pt idx="0">
                  <c:v>Program Specificity</c:v>
                </c:pt>
                <c:pt idx="1">
                  <c:v>Exposure/Duration</c:v>
                </c:pt>
                <c:pt idx="2">
                  <c:v>Adherence</c:v>
                </c:pt>
                <c:pt idx="3">
                  <c:v>Fit to Need</c:v>
                </c:pt>
                <c:pt idx="4">
                  <c:v>Student Engagement</c:v>
                </c:pt>
                <c:pt idx="5">
                  <c:v>Intervenor Engagement</c:v>
                </c:pt>
                <c:pt idx="6">
                  <c:v>Training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10.0</c:v>
                </c:pt>
                <c:pt idx="1">
                  <c:v>10.0</c:v>
                </c:pt>
                <c:pt idx="2">
                  <c:v>10.0</c:v>
                </c:pt>
                <c:pt idx="3">
                  <c:v>10.0</c:v>
                </c:pt>
                <c:pt idx="4">
                  <c:v>10.0</c:v>
                </c:pt>
                <c:pt idx="5">
                  <c:v>10.0</c:v>
                </c:pt>
                <c:pt idx="6">
                  <c:v>10.0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9C487A-770D-894B-839D-4E06E3601388}" type="datetimeFigureOut">
              <a:rPr lang="en-US" smtClean="0"/>
              <a:t>11/9/18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3C6F09-6297-1849-BDC0-AFCF2B6EE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987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</a:t>
            </a:r>
            <a:r>
              <a:rPr lang="en-US" dirty="0" err="1" smtClean="0"/>
              <a:t>www.youtube.com</a:t>
            </a:r>
            <a:r>
              <a:rPr lang="en-US" dirty="0" smtClean="0"/>
              <a:t>/</a:t>
            </a:r>
            <a:r>
              <a:rPr lang="en-US" dirty="0" err="1" smtClean="0"/>
              <a:t>watch?v</a:t>
            </a:r>
            <a:r>
              <a:rPr lang="en-US" dirty="0" smtClean="0"/>
              <a:t>=ru0K8uYEZWw&amp;start_radio=1&amp;list=RDQMvVO5w3S8sYA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C6F09-6297-1849-BDC0-AFCF2B6EE7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850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smtClean="0"/>
              <a:t>To assure that al children with disabilities have available to them</a:t>
            </a:r>
            <a:r>
              <a:rPr lang="en-US" baseline="0" dirty="0" smtClean="0"/>
              <a:t> a free and appropriate public education which emphasizes special education and related services designed to meet their unique needs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To assure that the rights of children with disabilities and their parents are protected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To assist states and localities to provide for the education of all children with disabilities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To assess and assure the effectiveness of efforts to educate all children with disabilities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C6F09-6297-1849-BDC0-AFCF2B6EE72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837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prstClr val="black"/>
                </a:solidFill>
              </a:rPr>
              <a:t>(Dane &amp; Schneider, 1998; Gresham et al., 1993; O’Donnell, 2008)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E10AFF-6885-4B46-82FC-209492220135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55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BF595-4B28-B741-B5D1-37845AE94E37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2222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CB2EA-26E7-F74C-8C34-401D056B9108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082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z="1200" b="1" dirty="0" smtClean="0"/>
              <a:t>Applying Principles of Adult Learning to Presentations and Trainings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1" dirty="0" smtClean="0">
                <a:solidFill>
                  <a:schemeClr val="tx1"/>
                </a:solidFill>
                <a:latin typeface="+mn-lt"/>
              </a:rPr>
              <a:t>Helen W. Post, Executive Director, Utah Parent Center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1" dirty="0" smtClean="0">
                <a:solidFill>
                  <a:schemeClr val="tx1"/>
                </a:solidFill>
                <a:latin typeface="+mn-lt"/>
              </a:rPr>
              <a:t>Carol Trivette, Ph.D., Center for Early Literacy Learning (CELL), NC - Parent Strand 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1" dirty="0" smtClean="0">
                <a:solidFill>
                  <a:schemeClr val="tx1"/>
                </a:solidFill>
                <a:latin typeface="+mn-lt"/>
              </a:rPr>
              <a:t>2010 OSEP Leadership Conference</a:t>
            </a:r>
          </a:p>
          <a:p>
            <a:pPr>
              <a:spcBef>
                <a:spcPct val="0"/>
              </a:spcBef>
            </a:pPr>
            <a:endParaRPr lang="en-US" altLang="en-US" b="1" i="1" dirty="0" smtClean="0"/>
          </a:p>
          <a:p>
            <a:pPr>
              <a:spcBef>
                <a:spcPct val="0"/>
              </a:spcBef>
            </a:pPr>
            <a:r>
              <a:rPr lang="en-US" altLang="en-US" b="1" i="1" dirty="0" smtClean="0"/>
              <a:t>Point to chart as you say the quote:</a:t>
            </a:r>
          </a:p>
          <a:p>
            <a:pPr>
              <a:spcBef>
                <a:spcPct val="0"/>
              </a:spcBef>
            </a:pPr>
            <a:endParaRPr lang="en-US" altLang="en-US" b="1" dirty="0" smtClean="0"/>
          </a:p>
          <a:p>
            <a:pPr>
              <a:spcBef>
                <a:spcPct val="0"/>
              </a:spcBef>
            </a:pPr>
            <a:r>
              <a:rPr lang="en-US" altLang="en-US" b="1" dirty="0" smtClean="0"/>
              <a:t>I hear and I forget, </a:t>
            </a:r>
          </a:p>
          <a:p>
            <a:pPr>
              <a:spcBef>
                <a:spcPct val="0"/>
              </a:spcBef>
            </a:pPr>
            <a:r>
              <a:rPr lang="en-US" altLang="en-US" b="1" dirty="0" smtClean="0"/>
              <a:t>I see and I remember. </a:t>
            </a:r>
          </a:p>
          <a:p>
            <a:pPr>
              <a:spcBef>
                <a:spcPct val="0"/>
              </a:spcBef>
            </a:pPr>
            <a:r>
              <a:rPr lang="en-US" altLang="en-US" b="1" dirty="0" smtClean="0"/>
              <a:t>I do and I understand. </a:t>
            </a:r>
          </a:p>
          <a:p>
            <a:pPr>
              <a:spcBef>
                <a:spcPct val="0"/>
              </a:spcBef>
            </a:pPr>
            <a:endParaRPr lang="en-US" altLang="en-US" dirty="0" smtClean="0"/>
          </a:p>
          <a:p>
            <a:pPr>
              <a:spcBef>
                <a:spcPct val="0"/>
              </a:spcBef>
            </a:pPr>
            <a:r>
              <a:rPr lang="en-US" altLang="en-US" dirty="0" smtClean="0"/>
              <a:t>Chinese Proverb</a:t>
            </a:r>
            <a:endParaRPr lang="en-US" altLang="en-US" b="1" dirty="0" smtClean="0">
              <a:solidFill>
                <a:srgbClr val="C00000"/>
              </a:solidFill>
            </a:endParaRPr>
          </a:p>
          <a:p>
            <a:endParaRPr lang="en-US" altLang="en-US" dirty="0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31863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31863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31863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31863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F6A1FFB-9D5A-4F93-9BBA-797AF47BB1CA}" type="slidenum">
              <a:rPr lang="en-US" altLang="en-US" sz="1200">
                <a:solidFill>
                  <a:prstClr val="black"/>
                </a:solidFill>
                <a:latin typeface="Calibri" panose="020F0502020204030204" pitchFamily="34" charset="0"/>
              </a:rPr>
              <a:pPr eaLnBrk="1" hangingPunct="1"/>
              <a:t>12</a:t>
            </a:fld>
            <a:endParaRPr lang="en-US" altLang="en-US" sz="120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95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8188" y="1152525"/>
            <a:ext cx="5534025" cy="3113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59C09-F0A9-4FA9-8544-06BD3442EB60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562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3C6F09-6297-1849-BDC0-AFCF2B6EE72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389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AA3F4-C8A5-5247-8ACB-7839420E4214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8D463-0A5B-3E4E-9507-5EA2C30A5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145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AA3F4-C8A5-5247-8ACB-7839420E4214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8D463-0A5B-3E4E-9507-5EA2C30A5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242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AA3F4-C8A5-5247-8ACB-7839420E4214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8D463-0A5B-3E4E-9507-5EA2C30A5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901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nimated Slide Layout Bill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ign_sky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987" y="1524000"/>
            <a:ext cx="12548171" cy="941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17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9000"/>
    </mc:Choice>
    <mc:Fallback xmlns="">
      <p:transition advClick="0" advTm="59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7813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9C3A74-387E-413E-8EAA-B6EC99B28A2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988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2082" y="137706"/>
            <a:ext cx="10979283" cy="951026"/>
          </a:xfrm>
        </p:spPr>
        <p:txBody>
          <a:bodyPr/>
          <a:lstStyle>
            <a:lvl1pPr algn="r">
              <a:defRPr sz="4066" b="1">
                <a:solidFill>
                  <a:srgbClr val="FFFF00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506583" y="1157584"/>
            <a:ext cx="8534781" cy="619673"/>
          </a:xfrm>
          <a:effectLst>
            <a:outerShdw dist="35921" dir="2700000" algn="ctr" rotWithShape="0">
              <a:srgbClr val="000000"/>
            </a:outerShdw>
          </a:effectLst>
        </p:spPr>
        <p:txBody>
          <a:bodyPr/>
          <a:lstStyle>
            <a:lvl1pPr marL="0" indent="0" algn="r">
              <a:buFontTx/>
              <a:buNone/>
              <a:defRPr sz="2349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10172" y="6245499"/>
            <a:ext cx="2844927" cy="476230"/>
          </a:xfrm>
        </p:spPr>
        <p:txBody>
          <a:bodyPr/>
          <a:lstStyle>
            <a:lvl1pPr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6332" y="6245499"/>
            <a:ext cx="3859338" cy="476230"/>
          </a:xfrm>
        </p:spPr>
        <p:txBody>
          <a:bodyPr/>
          <a:lstStyle>
            <a:lvl1pPr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6901" y="6245499"/>
            <a:ext cx="2844927" cy="47623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12730DAF-3A92-4627-A671-8E1DDCE5DE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0FA5FD-33DB-4FB1-A1CD-7DD1D1CBC63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28" y="4406563"/>
            <a:ext cx="10363390" cy="1362706"/>
          </a:xfrm>
        </p:spPr>
        <p:txBody>
          <a:bodyPr anchor="t"/>
          <a:lstStyle>
            <a:lvl1pPr algn="l">
              <a:defRPr sz="3614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28" y="2906151"/>
            <a:ext cx="10363390" cy="1500412"/>
          </a:xfrm>
        </p:spPr>
        <p:txBody>
          <a:bodyPr anchor="b"/>
          <a:lstStyle>
            <a:lvl1pPr marL="0" indent="0">
              <a:buNone/>
              <a:defRPr sz="1807"/>
            </a:lvl1pPr>
            <a:lvl2pPr marL="413126" indent="0">
              <a:buNone/>
              <a:defRPr sz="1626"/>
            </a:lvl2pPr>
            <a:lvl3pPr marL="826252" indent="0">
              <a:buNone/>
              <a:defRPr sz="1446"/>
            </a:lvl3pPr>
            <a:lvl4pPr marL="1239378" indent="0">
              <a:buNone/>
              <a:defRPr sz="1265"/>
            </a:lvl4pPr>
            <a:lvl5pPr marL="1652504" indent="0">
              <a:buNone/>
              <a:defRPr sz="1265"/>
            </a:lvl5pPr>
            <a:lvl6pPr marL="2065630" indent="0">
              <a:buNone/>
              <a:defRPr sz="1265"/>
            </a:lvl6pPr>
            <a:lvl7pPr marL="2478756" indent="0">
              <a:buNone/>
              <a:defRPr sz="1265"/>
            </a:lvl7pPr>
            <a:lvl8pPr marL="2891881" indent="0">
              <a:buNone/>
              <a:defRPr sz="1265"/>
            </a:lvl8pPr>
            <a:lvl9pPr marL="3305007" indent="0">
              <a:buNone/>
              <a:defRPr sz="126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48E974-B958-485F-815B-77E7D3C88B7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9875" y="1600822"/>
            <a:ext cx="5125445" cy="4525620"/>
          </a:xfrm>
        </p:spPr>
        <p:txBody>
          <a:bodyPr/>
          <a:lstStyle>
            <a:lvl1pPr>
              <a:defRPr sz="2530"/>
            </a:lvl1pPr>
            <a:lvl2pPr>
              <a:defRPr sz="2169"/>
            </a:lvl2pPr>
            <a:lvl3pPr>
              <a:defRPr sz="1807"/>
            </a:lvl3pPr>
            <a:lvl4pPr>
              <a:defRPr sz="1626"/>
            </a:lvl4pPr>
            <a:lvl5pPr>
              <a:defRPr sz="1626"/>
            </a:lvl5pPr>
            <a:lvl6pPr>
              <a:defRPr sz="1626"/>
            </a:lvl6pPr>
            <a:lvl7pPr>
              <a:defRPr sz="1626"/>
            </a:lvl7pPr>
            <a:lvl8pPr>
              <a:defRPr sz="1626"/>
            </a:lvl8pPr>
            <a:lvl9pPr>
              <a:defRPr sz="162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38372" y="1600822"/>
            <a:ext cx="5125445" cy="4525620"/>
          </a:xfrm>
        </p:spPr>
        <p:txBody>
          <a:bodyPr/>
          <a:lstStyle>
            <a:lvl1pPr>
              <a:defRPr sz="2530"/>
            </a:lvl1pPr>
            <a:lvl2pPr>
              <a:defRPr sz="2169"/>
            </a:lvl2pPr>
            <a:lvl3pPr>
              <a:defRPr sz="1807"/>
            </a:lvl3pPr>
            <a:lvl4pPr>
              <a:defRPr sz="1626"/>
            </a:lvl4pPr>
            <a:lvl5pPr>
              <a:defRPr sz="1626"/>
            </a:lvl5pPr>
            <a:lvl6pPr>
              <a:defRPr sz="1626"/>
            </a:lvl6pPr>
            <a:lvl7pPr>
              <a:defRPr sz="1626"/>
            </a:lvl7pPr>
            <a:lvl8pPr>
              <a:defRPr sz="1626"/>
            </a:lvl8pPr>
            <a:lvl9pPr>
              <a:defRPr sz="162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76F677-2D64-4BE2-8311-A421009F1BE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173" y="273976"/>
            <a:ext cx="10971656" cy="114323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172" y="1534838"/>
            <a:ext cx="5386676" cy="639755"/>
          </a:xfrm>
        </p:spPr>
        <p:txBody>
          <a:bodyPr anchor="b"/>
          <a:lstStyle>
            <a:lvl1pPr marL="0" indent="0">
              <a:buNone/>
              <a:defRPr sz="2169" b="1"/>
            </a:lvl1pPr>
            <a:lvl2pPr marL="413126" indent="0">
              <a:buNone/>
              <a:defRPr sz="1807" b="1"/>
            </a:lvl2pPr>
            <a:lvl3pPr marL="826252" indent="0">
              <a:buNone/>
              <a:defRPr sz="1626" b="1"/>
            </a:lvl3pPr>
            <a:lvl4pPr marL="1239378" indent="0">
              <a:buNone/>
              <a:defRPr sz="1446" b="1"/>
            </a:lvl4pPr>
            <a:lvl5pPr marL="1652504" indent="0">
              <a:buNone/>
              <a:defRPr sz="1446" b="1"/>
            </a:lvl5pPr>
            <a:lvl6pPr marL="2065630" indent="0">
              <a:buNone/>
              <a:defRPr sz="1446" b="1"/>
            </a:lvl6pPr>
            <a:lvl7pPr marL="2478756" indent="0">
              <a:buNone/>
              <a:defRPr sz="1446" b="1"/>
            </a:lvl7pPr>
            <a:lvl8pPr marL="2891881" indent="0">
              <a:buNone/>
              <a:defRPr sz="1446" b="1"/>
            </a:lvl8pPr>
            <a:lvl9pPr marL="3305007" indent="0">
              <a:buNone/>
              <a:defRPr sz="1446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172" y="2174593"/>
            <a:ext cx="5386676" cy="3951849"/>
          </a:xfrm>
        </p:spPr>
        <p:txBody>
          <a:bodyPr/>
          <a:lstStyle>
            <a:lvl1pPr>
              <a:defRPr sz="2169"/>
            </a:lvl1pPr>
            <a:lvl2pPr>
              <a:defRPr sz="1807"/>
            </a:lvl2pPr>
            <a:lvl3pPr>
              <a:defRPr sz="1626"/>
            </a:lvl3pPr>
            <a:lvl4pPr>
              <a:defRPr sz="1446"/>
            </a:lvl4pPr>
            <a:lvl5pPr>
              <a:defRPr sz="1446"/>
            </a:lvl5pPr>
            <a:lvl6pPr>
              <a:defRPr sz="1446"/>
            </a:lvl6pPr>
            <a:lvl7pPr>
              <a:defRPr sz="1446"/>
            </a:lvl7pPr>
            <a:lvl8pPr>
              <a:defRPr sz="1446"/>
            </a:lvl8pPr>
            <a:lvl9pPr>
              <a:defRPr sz="144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247" y="1534838"/>
            <a:ext cx="5388582" cy="639755"/>
          </a:xfrm>
        </p:spPr>
        <p:txBody>
          <a:bodyPr anchor="b"/>
          <a:lstStyle>
            <a:lvl1pPr marL="0" indent="0">
              <a:buNone/>
              <a:defRPr sz="2169" b="1"/>
            </a:lvl1pPr>
            <a:lvl2pPr marL="413126" indent="0">
              <a:buNone/>
              <a:defRPr sz="1807" b="1"/>
            </a:lvl2pPr>
            <a:lvl3pPr marL="826252" indent="0">
              <a:buNone/>
              <a:defRPr sz="1626" b="1"/>
            </a:lvl3pPr>
            <a:lvl4pPr marL="1239378" indent="0">
              <a:buNone/>
              <a:defRPr sz="1446" b="1"/>
            </a:lvl4pPr>
            <a:lvl5pPr marL="1652504" indent="0">
              <a:buNone/>
              <a:defRPr sz="1446" b="1"/>
            </a:lvl5pPr>
            <a:lvl6pPr marL="2065630" indent="0">
              <a:buNone/>
              <a:defRPr sz="1446" b="1"/>
            </a:lvl6pPr>
            <a:lvl7pPr marL="2478756" indent="0">
              <a:buNone/>
              <a:defRPr sz="1446" b="1"/>
            </a:lvl7pPr>
            <a:lvl8pPr marL="2891881" indent="0">
              <a:buNone/>
              <a:defRPr sz="1446" b="1"/>
            </a:lvl8pPr>
            <a:lvl9pPr marL="3305007" indent="0">
              <a:buNone/>
              <a:defRPr sz="1446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247" y="2174593"/>
            <a:ext cx="5388582" cy="3951849"/>
          </a:xfrm>
        </p:spPr>
        <p:txBody>
          <a:bodyPr/>
          <a:lstStyle>
            <a:lvl1pPr>
              <a:defRPr sz="2169"/>
            </a:lvl1pPr>
            <a:lvl2pPr>
              <a:defRPr sz="1807"/>
            </a:lvl2pPr>
            <a:lvl3pPr>
              <a:defRPr sz="1626"/>
            </a:lvl3pPr>
            <a:lvl4pPr>
              <a:defRPr sz="1446"/>
            </a:lvl4pPr>
            <a:lvl5pPr>
              <a:defRPr sz="1446"/>
            </a:lvl5pPr>
            <a:lvl6pPr>
              <a:defRPr sz="1446"/>
            </a:lvl6pPr>
            <a:lvl7pPr>
              <a:defRPr sz="1446"/>
            </a:lvl7pPr>
            <a:lvl8pPr>
              <a:defRPr sz="1446"/>
            </a:lvl8pPr>
            <a:lvl9pPr>
              <a:defRPr sz="144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07BA6F-8670-4545-87FF-E8E04E1CD0D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19803B-E022-48CA-913C-87F89FC1308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AA3F4-C8A5-5247-8ACB-7839420E4214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8D463-0A5B-3E4E-9507-5EA2C30A5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3343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E70DEA-6450-4102-BE4B-997CCA7F0F8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173" y="272542"/>
            <a:ext cx="4009975" cy="1161887"/>
          </a:xfrm>
        </p:spPr>
        <p:txBody>
          <a:bodyPr anchor="b"/>
          <a:lstStyle>
            <a:lvl1pPr algn="l">
              <a:defRPr sz="180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970" y="272541"/>
            <a:ext cx="6814859" cy="5853901"/>
          </a:xfrm>
        </p:spPr>
        <p:txBody>
          <a:bodyPr/>
          <a:lstStyle>
            <a:lvl1pPr>
              <a:defRPr sz="2892"/>
            </a:lvl1pPr>
            <a:lvl2pPr>
              <a:defRPr sz="2530"/>
            </a:lvl2pPr>
            <a:lvl3pPr>
              <a:defRPr sz="2169"/>
            </a:lvl3pPr>
            <a:lvl4pPr>
              <a:defRPr sz="1807"/>
            </a:lvl4pPr>
            <a:lvl5pPr>
              <a:defRPr sz="1807"/>
            </a:lvl5pPr>
            <a:lvl6pPr>
              <a:defRPr sz="1807"/>
            </a:lvl6pPr>
            <a:lvl7pPr>
              <a:defRPr sz="1807"/>
            </a:lvl7pPr>
            <a:lvl8pPr>
              <a:defRPr sz="1807"/>
            </a:lvl8pPr>
            <a:lvl9pPr>
              <a:defRPr sz="180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0173" y="1434428"/>
            <a:ext cx="4009975" cy="4692014"/>
          </a:xfrm>
        </p:spPr>
        <p:txBody>
          <a:bodyPr/>
          <a:lstStyle>
            <a:lvl1pPr marL="0" indent="0">
              <a:buNone/>
              <a:defRPr sz="1265"/>
            </a:lvl1pPr>
            <a:lvl2pPr marL="413126" indent="0">
              <a:buNone/>
              <a:defRPr sz="1084"/>
            </a:lvl2pPr>
            <a:lvl3pPr marL="826252" indent="0">
              <a:buNone/>
              <a:defRPr sz="904"/>
            </a:lvl3pPr>
            <a:lvl4pPr marL="1239378" indent="0">
              <a:buNone/>
              <a:defRPr sz="813"/>
            </a:lvl4pPr>
            <a:lvl5pPr marL="1652504" indent="0">
              <a:buNone/>
              <a:defRPr sz="813"/>
            </a:lvl5pPr>
            <a:lvl6pPr marL="2065630" indent="0">
              <a:buNone/>
              <a:defRPr sz="813"/>
            </a:lvl6pPr>
            <a:lvl7pPr marL="2478756" indent="0">
              <a:buNone/>
              <a:defRPr sz="813"/>
            </a:lvl7pPr>
            <a:lvl8pPr marL="2891881" indent="0">
              <a:buNone/>
              <a:defRPr sz="813"/>
            </a:lvl8pPr>
            <a:lvl9pPr marL="3305007" indent="0">
              <a:buNone/>
              <a:defRPr sz="81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0A1D16-16E7-42D3-9994-60BC47A4F26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206" y="4801030"/>
            <a:ext cx="7316343" cy="566599"/>
          </a:xfrm>
        </p:spPr>
        <p:txBody>
          <a:bodyPr anchor="b"/>
          <a:lstStyle>
            <a:lvl1pPr algn="l">
              <a:defRPr sz="180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206" y="612502"/>
            <a:ext cx="7316343" cy="4115373"/>
          </a:xfrm>
        </p:spPr>
        <p:txBody>
          <a:bodyPr/>
          <a:lstStyle>
            <a:lvl1pPr marL="0" indent="0">
              <a:buNone/>
              <a:defRPr sz="2892"/>
            </a:lvl1pPr>
            <a:lvl2pPr marL="413126" indent="0">
              <a:buNone/>
              <a:defRPr sz="2530"/>
            </a:lvl2pPr>
            <a:lvl3pPr marL="826252" indent="0">
              <a:buNone/>
              <a:defRPr sz="2169"/>
            </a:lvl3pPr>
            <a:lvl4pPr marL="1239378" indent="0">
              <a:buNone/>
              <a:defRPr sz="1807"/>
            </a:lvl4pPr>
            <a:lvl5pPr marL="1652504" indent="0">
              <a:buNone/>
              <a:defRPr sz="1807"/>
            </a:lvl5pPr>
            <a:lvl6pPr marL="2065630" indent="0">
              <a:buNone/>
              <a:defRPr sz="1807"/>
            </a:lvl6pPr>
            <a:lvl7pPr marL="2478756" indent="0">
              <a:buNone/>
              <a:defRPr sz="1807"/>
            </a:lvl7pPr>
            <a:lvl8pPr marL="2891881" indent="0">
              <a:buNone/>
              <a:defRPr sz="1807"/>
            </a:lvl8pPr>
            <a:lvl9pPr marL="3305007" indent="0">
              <a:buNone/>
              <a:defRPr sz="1807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206" y="5367629"/>
            <a:ext cx="7316343" cy="804714"/>
          </a:xfrm>
        </p:spPr>
        <p:txBody>
          <a:bodyPr/>
          <a:lstStyle>
            <a:lvl1pPr marL="0" indent="0">
              <a:buNone/>
              <a:defRPr sz="1265"/>
            </a:lvl1pPr>
            <a:lvl2pPr marL="413126" indent="0">
              <a:buNone/>
              <a:defRPr sz="1084"/>
            </a:lvl2pPr>
            <a:lvl3pPr marL="826252" indent="0">
              <a:buNone/>
              <a:defRPr sz="904"/>
            </a:lvl3pPr>
            <a:lvl4pPr marL="1239378" indent="0">
              <a:buNone/>
              <a:defRPr sz="813"/>
            </a:lvl4pPr>
            <a:lvl5pPr marL="1652504" indent="0">
              <a:buNone/>
              <a:defRPr sz="813"/>
            </a:lvl5pPr>
            <a:lvl6pPr marL="2065630" indent="0">
              <a:buNone/>
              <a:defRPr sz="813"/>
            </a:lvl6pPr>
            <a:lvl7pPr marL="2478756" indent="0">
              <a:buNone/>
              <a:defRPr sz="813"/>
            </a:lvl7pPr>
            <a:lvl8pPr marL="2891881" indent="0">
              <a:buNone/>
              <a:defRPr sz="813"/>
            </a:lvl8pPr>
            <a:lvl9pPr marL="3305007" indent="0">
              <a:buNone/>
              <a:defRPr sz="813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E73D84-28C8-416F-9CA1-26D57267B55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87607C-EB83-4415-A8CF-891368FDEC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55331" y="273976"/>
            <a:ext cx="2608485" cy="585246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9875" y="273976"/>
            <a:ext cx="7642405" cy="585246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8E1955-02CB-4B1B-970E-E0308786607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AA3F4-C8A5-5247-8ACB-7839420E4214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8D463-0A5B-3E4E-9507-5EA2C30A5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944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AA3F4-C8A5-5247-8ACB-7839420E4214}" type="datetimeFigureOut">
              <a:rPr lang="en-US" smtClean="0"/>
              <a:t>11/9/18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8D463-0A5B-3E4E-9507-5EA2C30A5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055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AA3F4-C8A5-5247-8ACB-7839420E4214}" type="datetimeFigureOut">
              <a:rPr lang="en-US" smtClean="0"/>
              <a:t>11/9/18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8D463-0A5B-3E4E-9507-5EA2C30A5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65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AA3F4-C8A5-5247-8ACB-7839420E4214}" type="datetimeFigureOut">
              <a:rPr lang="en-US" smtClean="0"/>
              <a:t>11/9/18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8D463-0A5B-3E4E-9507-5EA2C30A5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639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AA3F4-C8A5-5247-8ACB-7839420E4214}" type="datetimeFigureOut">
              <a:rPr lang="en-US" smtClean="0"/>
              <a:t>11/9/18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8D463-0A5B-3E4E-9507-5EA2C30A5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956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AA3F4-C8A5-5247-8ACB-7839420E4214}" type="datetimeFigureOut">
              <a:rPr lang="en-US" smtClean="0"/>
              <a:t>11/9/18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8D463-0A5B-3E4E-9507-5EA2C30A5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761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AA3F4-C8A5-5247-8ACB-7839420E4214}" type="datetimeFigureOut">
              <a:rPr lang="en-US" smtClean="0"/>
              <a:t>11/9/18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8D463-0A5B-3E4E-9507-5EA2C30A5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184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AA3F4-C8A5-5247-8ACB-7839420E4214}" type="datetimeFigureOut">
              <a:rPr lang="en-US" smtClean="0"/>
              <a:t>11/9/18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88D463-0A5B-3E4E-9507-5EA2C30A5F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601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9875" y="273976"/>
            <a:ext cx="10433942" cy="114323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370" tIns="50685" rIns="101370" bIns="5068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9875" y="1600822"/>
            <a:ext cx="10433942" cy="45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370" tIns="50685" rIns="101370" bIns="506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9875" y="6245499"/>
            <a:ext cx="2307213" cy="476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370" tIns="50685" rIns="101370" bIns="50685" numCol="1" anchor="t" anchorCtr="0" compatLnSpc="1">
            <a:prstTxWarp prst="textNoShape">
              <a:avLst/>
            </a:prstTxWarp>
          </a:bodyPr>
          <a:lstStyle>
            <a:lvl1pPr defTabSz="916624">
              <a:defRPr sz="1446" smtClean="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981373" y="6245499"/>
            <a:ext cx="3130945" cy="476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370" tIns="50685" rIns="101370" bIns="50685" numCol="1" anchor="t" anchorCtr="0" compatLnSpc="1">
            <a:prstTxWarp prst="textNoShape">
              <a:avLst/>
            </a:prstTxWarp>
          </a:bodyPr>
          <a:lstStyle>
            <a:lvl1pPr algn="ctr" defTabSz="916624">
              <a:defRPr sz="1446" smtClean="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56604" y="6245499"/>
            <a:ext cx="2307213" cy="476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1370" tIns="50685" rIns="101370" bIns="50685" numCol="1" anchor="t" anchorCtr="0" compatLnSpc="1">
            <a:prstTxWarp prst="textNoShape">
              <a:avLst/>
            </a:prstTxWarp>
          </a:bodyPr>
          <a:lstStyle>
            <a:lvl1pPr algn="r" defTabSz="916624">
              <a:defRPr sz="1446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D38C469-5791-43BD-8135-EA15FBA5174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703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6624" rtl="0" eaLnBrk="1" fontAlgn="base" hangingPunct="1">
        <a:spcBef>
          <a:spcPct val="0"/>
        </a:spcBef>
        <a:spcAft>
          <a:spcPct val="0"/>
        </a:spcAft>
        <a:defRPr sz="4428">
          <a:solidFill>
            <a:schemeClr val="tx2"/>
          </a:solidFill>
          <a:latin typeface="+mj-lt"/>
          <a:ea typeface="+mj-ea"/>
          <a:cs typeface="+mj-cs"/>
        </a:defRPr>
      </a:lvl1pPr>
      <a:lvl2pPr algn="l" defTabSz="916624" rtl="0" eaLnBrk="1" fontAlgn="base" hangingPunct="1">
        <a:spcBef>
          <a:spcPct val="0"/>
        </a:spcBef>
        <a:spcAft>
          <a:spcPct val="0"/>
        </a:spcAft>
        <a:defRPr sz="4428">
          <a:solidFill>
            <a:schemeClr val="tx2"/>
          </a:solidFill>
          <a:latin typeface="Arial" charset="0"/>
          <a:cs typeface="Arial" charset="0"/>
        </a:defRPr>
      </a:lvl2pPr>
      <a:lvl3pPr algn="l" defTabSz="916624" rtl="0" eaLnBrk="1" fontAlgn="base" hangingPunct="1">
        <a:spcBef>
          <a:spcPct val="0"/>
        </a:spcBef>
        <a:spcAft>
          <a:spcPct val="0"/>
        </a:spcAft>
        <a:defRPr sz="4428">
          <a:solidFill>
            <a:schemeClr val="tx2"/>
          </a:solidFill>
          <a:latin typeface="Arial" charset="0"/>
          <a:cs typeface="Arial" charset="0"/>
        </a:defRPr>
      </a:lvl3pPr>
      <a:lvl4pPr algn="l" defTabSz="916624" rtl="0" eaLnBrk="1" fontAlgn="base" hangingPunct="1">
        <a:spcBef>
          <a:spcPct val="0"/>
        </a:spcBef>
        <a:spcAft>
          <a:spcPct val="0"/>
        </a:spcAft>
        <a:defRPr sz="4428">
          <a:solidFill>
            <a:schemeClr val="tx2"/>
          </a:solidFill>
          <a:latin typeface="Arial" charset="0"/>
          <a:cs typeface="Arial" charset="0"/>
        </a:defRPr>
      </a:lvl4pPr>
      <a:lvl5pPr algn="l" defTabSz="916624" rtl="0" eaLnBrk="1" fontAlgn="base" hangingPunct="1">
        <a:spcBef>
          <a:spcPct val="0"/>
        </a:spcBef>
        <a:spcAft>
          <a:spcPct val="0"/>
        </a:spcAft>
        <a:defRPr sz="4428">
          <a:solidFill>
            <a:schemeClr val="tx2"/>
          </a:solidFill>
          <a:latin typeface="Arial" charset="0"/>
          <a:cs typeface="Arial" charset="0"/>
        </a:defRPr>
      </a:lvl5pPr>
      <a:lvl6pPr marL="413126" algn="l" defTabSz="916624" rtl="0" eaLnBrk="1" fontAlgn="base" hangingPunct="1">
        <a:spcBef>
          <a:spcPct val="0"/>
        </a:spcBef>
        <a:spcAft>
          <a:spcPct val="0"/>
        </a:spcAft>
        <a:defRPr sz="4428">
          <a:solidFill>
            <a:schemeClr val="tx2"/>
          </a:solidFill>
          <a:latin typeface="Arial" charset="0"/>
          <a:cs typeface="Arial" charset="0"/>
        </a:defRPr>
      </a:lvl6pPr>
      <a:lvl7pPr marL="826252" algn="l" defTabSz="916624" rtl="0" eaLnBrk="1" fontAlgn="base" hangingPunct="1">
        <a:spcBef>
          <a:spcPct val="0"/>
        </a:spcBef>
        <a:spcAft>
          <a:spcPct val="0"/>
        </a:spcAft>
        <a:defRPr sz="4428">
          <a:solidFill>
            <a:schemeClr val="tx2"/>
          </a:solidFill>
          <a:latin typeface="Arial" charset="0"/>
          <a:cs typeface="Arial" charset="0"/>
        </a:defRPr>
      </a:lvl7pPr>
      <a:lvl8pPr marL="1239378" algn="l" defTabSz="916624" rtl="0" eaLnBrk="1" fontAlgn="base" hangingPunct="1">
        <a:spcBef>
          <a:spcPct val="0"/>
        </a:spcBef>
        <a:spcAft>
          <a:spcPct val="0"/>
        </a:spcAft>
        <a:defRPr sz="4428">
          <a:solidFill>
            <a:schemeClr val="tx2"/>
          </a:solidFill>
          <a:latin typeface="Arial" charset="0"/>
          <a:cs typeface="Arial" charset="0"/>
        </a:defRPr>
      </a:lvl8pPr>
      <a:lvl9pPr marL="1652504" algn="l" defTabSz="916624" rtl="0" eaLnBrk="1" fontAlgn="base" hangingPunct="1">
        <a:spcBef>
          <a:spcPct val="0"/>
        </a:spcBef>
        <a:spcAft>
          <a:spcPct val="0"/>
        </a:spcAft>
        <a:defRPr sz="4428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838" indent="-342838" algn="l" defTabSz="916624" rtl="0" eaLnBrk="1" fontAlgn="base" hangingPunct="1">
        <a:spcBef>
          <a:spcPct val="20000"/>
        </a:spcBef>
        <a:spcAft>
          <a:spcPct val="0"/>
        </a:spcAft>
        <a:buChar char="•"/>
        <a:defRPr sz="3163">
          <a:solidFill>
            <a:schemeClr val="tx1"/>
          </a:solidFill>
          <a:latin typeface="+mn-lt"/>
          <a:ea typeface="+mn-ea"/>
          <a:cs typeface="+mn-cs"/>
        </a:defRPr>
      </a:lvl1pPr>
      <a:lvl2pPr marL="744488" indent="-286893" algn="l" defTabSz="916624" rtl="0" eaLnBrk="1" fontAlgn="base" hangingPunct="1">
        <a:spcBef>
          <a:spcPct val="20000"/>
        </a:spcBef>
        <a:spcAft>
          <a:spcPct val="0"/>
        </a:spcAft>
        <a:buChar char="–"/>
        <a:defRPr sz="2801">
          <a:solidFill>
            <a:schemeClr val="tx1"/>
          </a:solidFill>
          <a:latin typeface="+mn-lt"/>
          <a:cs typeface="+mn-cs"/>
        </a:defRPr>
      </a:lvl2pPr>
      <a:lvl3pPr marL="1144703" indent="-228080" algn="l" defTabSz="916624" rtl="0" eaLnBrk="1" fontAlgn="base" hangingPunct="1">
        <a:spcBef>
          <a:spcPct val="20000"/>
        </a:spcBef>
        <a:spcAft>
          <a:spcPct val="0"/>
        </a:spcAft>
        <a:buChar char="•"/>
        <a:defRPr sz="2440">
          <a:solidFill>
            <a:schemeClr val="tx1"/>
          </a:solidFill>
          <a:latin typeface="+mn-lt"/>
          <a:cs typeface="+mn-cs"/>
        </a:defRPr>
      </a:lvl3pPr>
      <a:lvl4pPr marL="1602298" indent="-228080" algn="l" defTabSz="916624" rtl="0" eaLnBrk="1" fontAlgn="base" hangingPunct="1">
        <a:spcBef>
          <a:spcPct val="20000"/>
        </a:spcBef>
        <a:spcAft>
          <a:spcPct val="0"/>
        </a:spcAft>
        <a:buChar char="–"/>
        <a:defRPr sz="1988">
          <a:solidFill>
            <a:schemeClr val="tx1"/>
          </a:solidFill>
          <a:latin typeface="+mn-lt"/>
          <a:cs typeface="+mn-cs"/>
        </a:defRPr>
      </a:lvl4pPr>
      <a:lvl5pPr marL="2061327" indent="-229514" algn="l" defTabSz="916624" rtl="0" eaLnBrk="1" fontAlgn="base" hangingPunct="1">
        <a:spcBef>
          <a:spcPct val="20000"/>
        </a:spcBef>
        <a:spcAft>
          <a:spcPct val="0"/>
        </a:spcAft>
        <a:buChar char="»"/>
        <a:defRPr sz="1988">
          <a:solidFill>
            <a:schemeClr val="tx1"/>
          </a:solidFill>
          <a:latin typeface="+mn-lt"/>
          <a:cs typeface="+mn-cs"/>
        </a:defRPr>
      </a:lvl5pPr>
      <a:lvl6pPr marL="2474453" indent="-229514" algn="l" defTabSz="916624" rtl="0" eaLnBrk="1" fontAlgn="base" hangingPunct="1">
        <a:spcBef>
          <a:spcPct val="20000"/>
        </a:spcBef>
        <a:spcAft>
          <a:spcPct val="0"/>
        </a:spcAft>
        <a:buChar char="»"/>
        <a:defRPr sz="1988">
          <a:solidFill>
            <a:schemeClr val="tx1"/>
          </a:solidFill>
          <a:latin typeface="+mn-lt"/>
          <a:cs typeface="+mn-cs"/>
        </a:defRPr>
      </a:lvl6pPr>
      <a:lvl7pPr marL="2887578" indent="-229514" algn="l" defTabSz="916624" rtl="0" eaLnBrk="1" fontAlgn="base" hangingPunct="1">
        <a:spcBef>
          <a:spcPct val="20000"/>
        </a:spcBef>
        <a:spcAft>
          <a:spcPct val="0"/>
        </a:spcAft>
        <a:buChar char="»"/>
        <a:defRPr sz="1988">
          <a:solidFill>
            <a:schemeClr val="tx1"/>
          </a:solidFill>
          <a:latin typeface="+mn-lt"/>
          <a:cs typeface="+mn-cs"/>
        </a:defRPr>
      </a:lvl7pPr>
      <a:lvl8pPr marL="3300704" indent="-229514" algn="l" defTabSz="916624" rtl="0" eaLnBrk="1" fontAlgn="base" hangingPunct="1">
        <a:spcBef>
          <a:spcPct val="20000"/>
        </a:spcBef>
        <a:spcAft>
          <a:spcPct val="0"/>
        </a:spcAft>
        <a:buChar char="»"/>
        <a:defRPr sz="1988">
          <a:solidFill>
            <a:schemeClr val="tx1"/>
          </a:solidFill>
          <a:latin typeface="+mn-lt"/>
          <a:cs typeface="+mn-cs"/>
        </a:defRPr>
      </a:lvl8pPr>
      <a:lvl9pPr marL="3713830" indent="-229514" algn="l" defTabSz="916624" rtl="0" eaLnBrk="1" fontAlgn="base" hangingPunct="1">
        <a:spcBef>
          <a:spcPct val="20000"/>
        </a:spcBef>
        <a:spcAft>
          <a:spcPct val="0"/>
        </a:spcAft>
        <a:buChar char="»"/>
        <a:defRPr sz="1988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826252" rtl="0" eaLnBrk="1" latinLnBrk="0" hangingPunct="1">
        <a:defRPr sz="1626" kern="1200">
          <a:solidFill>
            <a:schemeClr val="tx1"/>
          </a:solidFill>
          <a:latin typeface="+mn-lt"/>
          <a:ea typeface="+mn-ea"/>
          <a:cs typeface="+mn-cs"/>
        </a:defRPr>
      </a:lvl1pPr>
      <a:lvl2pPr marL="413126" algn="l" defTabSz="826252" rtl="0" eaLnBrk="1" latinLnBrk="0" hangingPunct="1">
        <a:defRPr sz="1626" kern="1200">
          <a:solidFill>
            <a:schemeClr val="tx1"/>
          </a:solidFill>
          <a:latin typeface="+mn-lt"/>
          <a:ea typeface="+mn-ea"/>
          <a:cs typeface="+mn-cs"/>
        </a:defRPr>
      </a:lvl2pPr>
      <a:lvl3pPr marL="826252" algn="l" defTabSz="826252" rtl="0" eaLnBrk="1" latinLnBrk="0" hangingPunct="1">
        <a:defRPr sz="1626" kern="1200">
          <a:solidFill>
            <a:schemeClr val="tx1"/>
          </a:solidFill>
          <a:latin typeface="+mn-lt"/>
          <a:ea typeface="+mn-ea"/>
          <a:cs typeface="+mn-cs"/>
        </a:defRPr>
      </a:lvl3pPr>
      <a:lvl4pPr marL="1239378" algn="l" defTabSz="826252" rtl="0" eaLnBrk="1" latinLnBrk="0" hangingPunct="1">
        <a:defRPr sz="1626" kern="1200">
          <a:solidFill>
            <a:schemeClr val="tx1"/>
          </a:solidFill>
          <a:latin typeface="+mn-lt"/>
          <a:ea typeface="+mn-ea"/>
          <a:cs typeface="+mn-cs"/>
        </a:defRPr>
      </a:lvl4pPr>
      <a:lvl5pPr marL="1652504" algn="l" defTabSz="826252" rtl="0" eaLnBrk="1" latinLnBrk="0" hangingPunct="1">
        <a:defRPr sz="1626" kern="1200">
          <a:solidFill>
            <a:schemeClr val="tx1"/>
          </a:solidFill>
          <a:latin typeface="+mn-lt"/>
          <a:ea typeface="+mn-ea"/>
          <a:cs typeface="+mn-cs"/>
        </a:defRPr>
      </a:lvl5pPr>
      <a:lvl6pPr marL="2065630" algn="l" defTabSz="826252" rtl="0" eaLnBrk="1" latinLnBrk="0" hangingPunct="1">
        <a:defRPr sz="1626" kern="1200">
          <a:solidFill>
            <a:schemeClr val="tx1"/>
          </a:solidFill>
          <a:latin typeface="+mn-lt"/>
          <a:ea typeface="+mn-ea"/>
          <a:cs typeface="+mn-cs"/>
        </a:defRPr>
      </a:lvl6pPr>
      <a:lvl7pPr marL="2478756" algn="l" defTabSz="826252" rtl="0" eaLnBrk="1" latinLnBrk="0" hangingPunct="1">
        <a:defRPr sz="1626" kern="1200">
          <a:solidFill>
            <a:schemeClr val="tx1"/>
          </a:solidFill>
          <a:latin typeface="+mn-lt"/>
          <a:ea typeface="+mn-ea"/>
          <a:cs typeface="+mn-cs"/>
        </a:defRPr>
      </a:lvl7pPr>
      <a:lvl8pPr marL="2891881" algn="l" defTabSz="826252" rtl="0" eaLnBrk="1" latinLnBrk="0" hangingPunct="1">
        <a:defRPr sz="1626" kern="1200">
          <a:solidFill>
            <a:schemeClr val="tx1"/>
          </a:solidFill>
          <a:latin typeface="+mn-lt"/>
          <a:ea typeface="+mn-ea"/>
          <a:cs typeface="+mn-cs"/>
        </a:defRPr>
      </a:lvl8pPr>
      <a:lvl9pPr marL="3305007" algn="l" defTabSz="826252" rtl="0" eaLnBrk="1" latinLnBrk="0" hangingPunct="1">
        <a:defRPr sz="162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1.bin"/><Relationship Id="rId5" Type="http://schemas.openxmlformats.org/officeDocument/2006/relationships/oleObject" Target="../embeddings/Microsoft_Excel_97_-_2004_Worksheet1.xls"/><Relationship Id="rId6" Type="http://schemas.openxmlformats.org/officeDocument/2006/relationships/image" Target="../media/image10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open?id=1exVTa8e5JOsWOwDheE2an3f-N2NBfA6KYmN2Eq7Pkag%23https://drive.google.com/open?id=1exVTa8e5JOsWOwDheE2an3f-N2NBfA6KYmN2Eq7Pkag" TargetMode="External"/><Relationship Id="rId4" Type="http://schemas.openxmlformats.org/officeDocument/2006/relationships/hyperlink" Target="https://docs.google.com/a/scred.k12.mn.us/presentation/d/15sBVN6DmaselHjbn0iy133QkcrQEZJWB-x8fKFMG7gQ/edit?usp=sharing%23https://docs.google.com/a/scred.k12.mn.us/presentation/d/15sBVN6DmaselHjbn0iy133QkcrQEZJWB-x8fKFMG7gQ/edit?usp=sharing" TargetMode="External"/><Relationship Id="rId5" Type="http://schemas.openxmlformats.org/officeDocument/2006/relationships/hyperlink" Target="https://sites.google.com/scred.k12.mn.us/casemanagerresources/home?authuser=0" TargetMode="External"/><Relationship Id="rId6" Type="http://schemas.openxmlformats.org/officeDocument/2006/relationships/hyperlink" Target="https://docs.google.com/document/d/1A5_xtgZ9mg9eee6mCYKWdvXzLbQQ3JBZRZ5_1TL4Kj8/edit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rive.google.com/open?id=1A05MaCosKTOE6uVsC0GQR9AM4NCO68RTpBKcI1dLX0o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rive.google.com/open?id=0B4NxqF0K2lNyVDhSQjRyZ1g4dXM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rive.google.com/open?id=1LmyYrJWD2jV0dEo5dZFAHCHea1uMxCZ7lmKjugwyvbI%23https://drive.google.com/open?id=1LmyYrJWD2jV0dEo5dZFAHCHea1uMxCZ7lmKjugwyvbI" TargetMode="External"/><Relationship Id="rId3" Type="http://schemas.openxmlformats.org/officeDocument/2006/relationships/hyperlink" Target="https://docs.google.com/document/d/1SL8IC0U9Mkia2MDjnK7hrAeZqqDnamxb-tBVJy1Cr7g/edit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rive.google.com/a/scred.k12.mn.us/file/d/180rl9CjJmBMSrdfjJAQcAa4mCxwHmBuk/view?usp=sharin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pNYwul_osAk3hmv-E2CTUM41wp9rk77zTI74Cal1dB4/edit%23slide=id.g3ccce8c950_0_0" TargetMode="External"/><Relationship Id="rId4" Type="http://schemas.openxmlformats.org/officeDocument/2006/relationships/hyperlink" Target="https://docs.google.com/document/d/1H5QC3zEsbrSSwPpXhJQ3BkpwPnX7D9cdx_hPUJOmqcI/edit?usp=sharing" TargetMode="External"/><Relationship Id="rId5" Type="http://schemas.openxmlformats.org/officeDocument/2006/relationships/hyperlink" Target="https://docs.google.com/document/d/1twNcY1-AUqYaSMjsWGTcYeG6OYOelbKwMfF3SDT__8M/edit?usp=sharing" TargetMode="External"/><Relationship Id="rId6" Type="http://schemas.openxmlformats.org/officeDocument/2006/relationships/hyperlink" Target="https://docs.google.com/presentation/d/16jhgcFEmoyUCrd6ddyCW_8Rkm4vtPCBvECyYlaG-Vs4/edit%23slide=id.g3e7aeb3d6a_0_10" TargetMode="External"/><Relationship Id="rId7" Type="http://schemas.openxmlformats.org/officeDocument/2006/relationships/hyperlink" Target="https://docs.google.com/spreadsheets/d/1Awh8xDAgSE8gQ7r_WqwVFPF7ZYRCoJ9Uu5ksqI3tU_Y/edit%23gid=47324734" TargetMode="External"/><Relationship Id="rId8" Type="http://schemas.openxmlformats.org/officeDocument/2006/relationships/hyperlink" Target="https://docs.google.com/document/d/1MLptuLm2JDrwzYT__ybI8dRnhVleA9e2FGFfaClXr5g/edit" TargetMode="External"/><Relationship Id="rId9" Type="http://schemas.openxmlformats.org/officeDocument/2006/relationships/hyperlink" Target="https://drive.google.com/file/d/1pg7pX83BHnxEYzQLVdyGM7onT5qm_mcF/view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0B4NxqF0K2lNyRkExSjhJb2RHR28/view?usp=sharing%23https://drive.google.com/file/d/0B4NxqF0K2lNyRkExSjhJb2RHR28/view?usp=sharing" TargetMode="External"/><Relationship Id="rId4" Type="http://schemas.openxmlformats.org/officeDocument/2006/relationships/hyperlink" Target="https://explicitinstruction.org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drive.google.com/file/d/0B3PKvWyEJ2anRlNMeVVtOVFPQVE/view?usp=sharing%23https://drive.google.com/file/d/0B3PKvWyEJ2anRlNMeVVtOVFPQVE/view?usp=sharin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s://docs.google.com/document/d/1B35lIjLky367HFwtaIHsJa97YqDJxfAP-57iabu7ofI/edit?usp=sharing" TargetMode="External"/><Relationship Id="rId3" Type="http://schemas.openxmlformats.org/officeDocument/2006/relationships/image" Target="../media/image12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hyperlink" Target="https://docs.google.com/document/d/11SmNXcy_u0RZcVCM63Q_SZdx8zna9F_lfUZ0upqeu48/edit?usp=sharin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mailto:jnord@scred.k12.mn.us" TargetMode="External"/><Relationship Id="rId3" Type="http://schemas.openxmlformats.org/officeDocument/2006/relationships/hyperlink" Target="http://www.scred.k12.mn.us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8836"/>
            <a:ext cx="9144000" cy="193224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en-US" sz="4000" b="1" dirty="0" smtClean="0">
                <a:latin typeface="Abadi MT Condensed Extra Bold"/>
                <a:cs typeface="Abadi MT Condensed Extra Bold"/>
              </a:rPr>
              <a:t>High Leverage Special Education Practices: </a:t>
            </a:r>
            <a:br>
              <a:rPr lang="en-US" sz="4000" b="1" dirty="0" smtClean="0">
                <a:latin typeface="Abadi MT Condensed Extra Bold"/>
                <a:cs typeface="Abadi MT Condensed Extra Bold"/>
              </a:rPr>
            </a:br>
            <a:r>
              <a:rPr lang="en-US" sz="4000" dirty="0" smtClean="0"/>
              <a:t>Maximizing Outcomes for Students with Disabilities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332656"/>
            <a:ext cx="9144000" cy="143924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/>
              <a:t>Presented by:</a:t>
            </a:r>
          </a:p>
          <a:p>
            <a:r>
              <a:rPr lang="en-US" b="1" dirty="0" smtClean="0"/>
              <a:t>Jamie Nord, Executive Director </a:t>
            </a:r>
          </a:p>
          <a:p>
            <a:r>
              <a:rPr lang="en-US" dirty="0" smtClean="0"/>
              <a:t>St. Croix River Education District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05808" y="4940864"/>
            <a:ext cx="98090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MASE New Leaders</a:t>
            </a:r>
          </a:p>
          <a:p>
            <a:pPr algn="ctr"/>
            <a:r>
              <a:rPr lang="en-US" sz="3200" dirty="0" smtClean="0"/>
              <a:t>November 13th, 2018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25167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55694" y="2036298"/>
            <a:ext cx="83775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Knowledge</a:t>
            </a:r>
            <a:r>
              <a:rPr lang="en-US" sz="3600" b="1" dirty="0" smtClean="0">
                <a:solidFill>
                  <a:prstClr val="black"/>
                </a:solidFill>
              </a:rPr>
              <a:t>:</a:t>
            </a:r>
            <a:r>
              <a:rPr lang="en-US" sz="3600" dirty="0" smtClean="0">
                <a:solidFill>
                  <a:prstClr val="black"/>
                </a:solidFill>
              </a:rPr>
              <a:t>  I understand the theory, why it is important, research support.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55694" y="3236627"/>
            <a:ext cx="83184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B050"/>
                </a:solidFill>
              </a:rPr>
              <a:t>Skills</a:t>
            </a:r>
            <a:r>
              <a:rPr lang="en-US" sz="3600" b="1" dirty="0" smtClean="0">
                <a:solidFill>
                  <a:prstClr val="black"/>
                </a:solidFill>
              </a:rPr>
              <a:t>:</a:t>
            </a:r>
            <a:r>
              <a:rPr lang="en-US" sz="3600" dirty="0" smtClean="0">
                <a:solidFill>
                  <a:prstClr val="black"/>
                </a:solidFill>
              </a:rPr>
              <a:t> I understand what I need to do to implement the strategy.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55694" y="4508922"/>
            <a:ext cx="6393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Self-Efficacy</a:t>
            </a:r>
            <a:r>
              <a:rPr lang="en-US" sz="3600" b="1" dirty="0" smtClean="0">
                <a:solidFill>
                  <a:prstClr val="black"/>
                </a:solidFill>
              </a:rPr>
              <a:t>: </a:t>
            </a:r>
            <a:r>
              <a:rPr lang="en-US" sz="3600" dirty="0" smtClean="0">
                <a:solidFill>
                  <a:prstClr val="black"/>
                </a:solidFill>
              </a:rPr>
              <a:t>I believe I can do it!</a:t>
            </a:r>
            <a:endParaRPr lang="en-US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0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9000"/>
    </mc:Choice>
    <mc:Fallback xmlns="">
      <p:transition advClick="0" advTm="5900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1219508" y="806446"/>
            <a:ext cx="9901792" cy="5759004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75000"/>
                  <a:alpha val="80000"/>
                </a:schemeClr>
              </a:gs>
              <a:gs pos="100000">
                <a:schemeClr val="accent2">
                  <a:alpha val="80000"/>
                </a:schemeClr>
              </a:gs>
            </a:gsLst>
            <a:lin ang="4200000" scaled="0"/>
            <a:tileRect/>
          </a:gradFill>
          <a:ln w="107950">
            <a:solidFill>
              <a:schemeClr val="bg1"/>
            </a:solidFill>
          </a:ln>
          <a:effectLst>
            <a:glow rad="558800">
              <a:schemeClr val="accent1">
                <a:lumMod val="20000"/>
                <a:lumOff val="80000"/>
                <a:alpha val="4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43" name="red book"/>
          <p:cNvGrpSpPr>
            <a:grpSpLocks noChangeAspect="1"/>
          </p:cNvGrpSpPr>
          <p:nvPr/>
        </p:nvGrpSpPr>
        <p:grpSpPr bwMode="auto">
          <a:xfrm>
            <a:off x="9777097" y="5179338"/>
            <a:ext cx="2175480" cy="1595934"/>
            <a:chOff x="1509" y="1161"/>
            <a:chExt cx="2744" cy="2013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244" name="AutoShape 371"/>
            <p:cNvSpPr>
              <a:spLocks noChangeAspect="1" noChangeArrowheads="1" noTextEdit="1"/>
            </p:cNvSpPr>
            <p:nvPr/>
          </p:nvSpPr>
          <p:spPr bwMode="auto">
            <a:xfrm>
              <a:off x="1509" y="1161"/>
              <a:ext cx="2742" cy="1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5" name="Freeform 373"/>
            <p:cNvSpPr>
              <a:spLocks/>
            </p:cNvSpPr>
            <p:nvPr/>
          </p:nvSpPr>
          <p:spPr bwMode="auto">
            <a:xfrm>
              <a:off x="1546" y="2831"/>
              <a:ext cx="2685" cy="343"/>
            </a:xfrm>
            <a:custGeom>
              <a:avLst/>
              <a:gdLst>
                <a:gd name="T0" fmla="*/ 196 w 1134"/>
                <a:gd name="T1" fmla="*/ 0 h 145"/>
                <a:gd name="T2" fmla="*/ 4 w 1134"/>
                <a:gd name="T3" fmla="*/ 16 h 145"/>
                <a:gd name="T4" fmla="*/ 0 w 1134"/>
                <a:gd name="T5" fmla="*/ 41 h 145"/>
                <a:gd name="T6" fmla="*/ 0 w 1134"/>
                <a:gd name="T7" fmla="*/ 52 h 145"/>
                <a:gd name="T8" fmla="*/ 88 w 1134"/>
                <a:gd name="T9" fmla="*/ 145 h 145"/>
                <a:gd name="T10" fmla="*/ 94 w 1134"/>
                <a:gd name="T11" fmla="*/ 145 h 145"/>
                <a:gd name="T12" fmla="*/ 1134 w 1134"/>
                <a:gd name="T13" fmla="*/ 145 h 145"/>
                <a:gd name="T14" fmla="*/ 1133 w 1134"/>
                <a:gd name="T15" fmla="*/ 142 h 145"/>
                <a:gd name="T16" fmla="*/ 1134 w 1134"/>
                <a:gd name="T17" fmla="*/ 142 h 145"/>
                <a:gd name="T18" fmla="*/ 1063 w 1134"/>
                <a:gd name="T19" fmla="*/ 1 h 145"/>
                <a:gd name="T20" fmla="*/ 221 w 1134"/>
                <a:gd name="T21" fmla="*/ 0 h 145"/>
                <a:gd name="T22" fmla="*/ 196 w 1134"/>
                <a:gd name="T23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34" h="145">
                  <a:moveTo>
                    <a:pt x="196" y="0"/>
                  </a:moveTo>
                  <a:cubicBezTo>
                    <a:pt x="141" y="0"/>
                    <a:pt x="9" y="1"/>
                    <a:pt x="4" y="16"/>
                  </a:cubicBezTo>
                  <a:cubicBezTo>
                    <a:pt x="1" y="23"/>
                    <a:pt x="0" y="32"/>
                    <a:pt x="0" y="41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98"/>
                    <a:pt x="52" y="144"/>
                    <a:pt x="88" y="145"/>
                  </a:cubicBezTo>
                  <a:cubicBezTo>
                    <a:pt x="90" y="145"/>
                    <a:pt x="92" y="145"/>
                    <a:pt x="94" y="145"/>
                  </a:cubicBezTo>
                  <a:cubicBezTo>
                    <a:pt x="105" y="145"/>
                    <a:pt x="1129" y="145"/>
                    <a:pt x="1134" y="145"/>
                  </a:cubicBezTo>
                  <a:cubicBezTo>
                    <a:pt x="1134" y="145"/>
                    <a:pt x="1134" y="144"/>
                    <a:pt x="1133" y="142"/>
                  </a:cubicBezTo>
                  <a:cubicBezTo>
                    <a:pt x="1133" y="142"/>
                    <a:pt x="1134" y="142"/>
                    <a:pt x="1134" y="142"/>
                  </a:cubicBezTo>
                  <a:cubicBezTo>
                    <a:pt x="1063" y="1"/>
                    <a:pt x="1063" y="1"/>
                    <a:pt x="1063" y="1"/>
                  </a:cubicBezTo>
                  <a:cubicBezTo>
                    <a:pt x="221" y="0"/>
                    <a:pt x="221" y="0"/>
                    <a:pt x="221" y="0"/>
                  </a:cubicBezTo>
                  <a:cubicBezTo>
                    <a:pt x="221" y="0"/>
                    <a:pt x="211" y="0"/>
                    <a:pt x="196" y="0"/>
                  </a:cubicBezTo>
                </a:path>
              </a:pathLst>
            </a:custGeom>
            <a:solidFill>
              <a:srgbClr val="6F5D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6" name="Freeform 374"/>
            <p:cNvSpPr>
              <a:spLocks/>
            </p:cNvSpPr>
            <p:nvPr/>
          </p:nvSpPr>
          <p:spPr bwMode="auto">
            <a:xfrm>
              <a:off x="1722" y="2787"/>
              <a:ext cx="2527" cy="367"/>
            </a:xfrm>
            <a:custGeom>
              <a:avLst/>
              <a:gdLst>
                <a:gd name="T0" fmla="*/ 71 w 1067"/>
                <a:gd name="T1" fmla="*/ 7 h 155"/>
                <a:gd name="T2" fmla="*/ 19 w 1067"/>
                <a:gd name="T3" fmla="*/ 52 h 155"/>
                <a:gd name="T4" fmla="*/ 1067 w 1067"/>
                <a:gd name="T5" fmla="*/ 155 h 155"/>
                <a:gd name="T6" fmla="*/ 995 w 1067"/>
                <a:gd name="T7" fmla="*/ 1 h 155"/>
                <a:gd name="T8" fmla="*/ 136 w 1067"/>
                <a:gd name="T9" fmla="*/ 0 h 155"/>
                <a:gd name="T10" fmla="*/ 71 w 1067"/>
                <a:gd name="T11" fmla="*/ 7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7" h="155">
                  <a:moveTo>
                    <a:pt x="71" y="7"/>
                  </a:moveTo>
                  <a:cubicBezTo>
                    <a:pt x="51" y="15"/>
                    <a:pt x="31" y="32"/>
                    <a:pt x="19" y="52"/>
                  </a:cubicBezTo>
                  <a:cubicBezTo>
                    <a:pt x="0" y="87"/>
                    <a:pt x="1067" y="155"/>
                    <a:pt x="1067" y="155"/>
                  </a:cubicBezTo>
                  <a:cubicBezTo>
                    <a:pt x="995" y="1"/>
                    <a:pt x="995" y="1"/>
                    <a:pt x="995" y="1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6" y="0"/>
                    <a:pt x="92" y="0"/>
                    <a:pt x="71" y="7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7" name="Freeform 375"/>
            <p:cNvSpPr>
              <a:spLocks/>
            </p:cNvSpPr>
            <p:nvPr/>
          </p:nvSpPr>
          <p:spPr bwMode="auto">
            <a:xfrm>
              <a:off x="1561" y="2676"/>
              <a:ext cx="2640" cy="445"/>
            </a:xfrm>
            <a:custGeom>
              <a:avLst/>
              <a:gdLst>
                <a:gd name="T0" fmla="*/ 1102 w 1115"/>
                <a:gd name="T1" fmla="*/ 0 h 188"/>
                <a:gd name="T2" fmla="*/ 1115 w 1115"/>
                <a:gd name="T3" fmla="*/ 187 h 188"/>
                <a:gd name="T4" fmla="*/ 146 w 1115"/>
                <a:gd name="T5" fmla="*/ 186 h 188"/>
                <a:gd name="T6" fmla="*/ 110 w 1115"/>
                <a:gd name="T7" fmla="*/ 187 h 188"/>
                <a:gd name="T8" fmla="*/ 72 w 1115"/>
                <a:gd name="T9" fmla="*/ 185 h 188"/>
                <a:gd name="T10" fmla="*/ 0 w 1115"/>
                <a:gd name="T11" fmla="*/ 105 h 188"/>
                <a:gd name="T12" fmla="*/ 68 w 1115"/>
                <a:gd name="T13" fmla="*/ 7 h 188"/>
                <a:gd name="T14" fmla="*/ 1102 w 1115"/>
                <a:gd name="T15" fmla="*/ 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15" h="188">
                  <a:moveTo>
                    <a:pt x="1102" y="0"/>
                  </a:moveTo>
                  <a:cubicBezTo>
                    <a:pt x="1102" y="0"/>
                    <a:pt x="1052" y="127"/>
                    <a:pt x="1115" y="187"/>
                  </a:cubicBezTo>
                  <a:cubicBezTo>
                    <a:pt x="1115" y="187"/>
                    <a:pt x="290" y="188"/>
                    <a:pt x="146" y="186"/>
                  </a:cubicBezTo>
                  <a:cubicBezTo>
                    <a:pt x="130" y="186"/>
                    <a:pt x="124" y="186"/>
                    <a:pt x="110" y="187"/>
                  </a:cubicBezTo>
                  <a:cubicBezTo>
                    <a:pt x="96" y="187"/>
                    <a:pt x="74" y="185"/>
                    <a:pt x="72" y="185"/>
                  </a:cubicBezTo>
                  <a:cubicBezTo>
                    <a:pt x="53" y="181"/>
                    <a:pt x="0" y="154"/>
                    <a:pt x="0" y="105"/>
                  </a:cubicBezTo>
                  <a:cubicBezTo>
                    <a:pt x="0" y="56"/>
                    <a:pt x="24" y="14"/>
                    <a:pt x="68" y="7"/>
                  </a:cubicBezTo>
                  <a:cubicBezTo>
                    <a:pt x="112" y="0"/>
                    <a:pt x="1102" y="0"/>
                    <a:pt x="1102" y="0"/>
                  </a:cubicBezTo>
                  <a:close/>
                </a:path>
              </a:pathLst>
            </a:custGeom>
            <a:gradFill>
              <a:gsLst>
                <a:gs pos="99000">
                  <a:schemeClr val="accent2">
                    <a:lumMod val="60000"/>
                    <a:lumOff val="40000"/>
                  </a:schemeClr>
                </a:gs>
                <a:gs pos="0">
                  <a:srgbClr val="E0CEA2">
                    <a:lumMod val="87000"/>
                    <a:lumOff val="13000"/>
                  </a:srgbClr>
                </a:gs>
              </a:gsLst>
              <a:lin ang="9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8" name="Freeform 376"/>
            <p:cNvSpPr>
              <a:spLocks/>
            </p:cNvSpPr>
            <p:nvPr/>
          </p:nvSpPr>
          <p:spPr bwMode="auto">
            <a:xfrm>
              <a:off x="1544" y="2216"/>
              <a:ext cx="2702" cy="656"/>
            </a:xfrm>
            <a:custGeom>
              <a:avLst/>
              <a:gdLst>
                <a:gd name="T0" fmla="*/ 1048 w 1141"/>
                <a:gd name="T1" fmla="*/ 0 h 277"/>
                <a:gd name="T2" fmla="*/ 199 w 1141"/>
                <a:gd name="T3" fmla="*/ 0 h 277"/>
                <a:gd name="T4" fmla="*/ 185 w 1141"/>
                <a:gd name="T5" fmla="*/ 7 h 277"/>
                <a:gd name="T6" fmla="*/ 176 w 1141"/>
                <a:gd name="T7" fmla="*/ 9 h 277"/>
                <a:gd name="T8" fmla="*/ 175 w 1141"/>
                <a:gd name="T9" fmla="*/ 9 h 277"/>
                <a:gd name="T10" fmla="*/ 175 w 1141"/>
                <a:gd name="T11" fmla="*/ 9 h 277"/>
                <a:gd name="T12" fmla="*/ 168 w 1141"/>
                <a:gd name="T13" fmla="*/ 6 h 277"/>
                <a:gd name="T14" fmla="*/ 149 w 1141"/>
                <a:gd name="T15" fmla="*/ 0 h 277"/>
                <a:gd name="T16" fmla="*/ 111 w 1141"/>
                <a:gd name="T17" fmla="*/ 20 h 277"/>
                <a:gd name="T18" fmla="*/ 101 w 1141"/>
                <a:gd name="T19" fmla="*/ 32 h 277"/>
                <a:gd name="T20" fmla="*/ 92 w 1141"/>
                <a:gd name="T21" fmla="*/ 45 h 277"/>
                <a:gd name="T22" fmla="*/ 32 w 1141"/>
                <a:gd name="T23" fmla="*/ 181 h 277"/>
                <a:gd name="T24" fmla="*/ 0 w 1141"/>
                <a:gd name="T25" fmla="*/ 277 h 277"/>
                <a:gd name="T26" fmla="*/ 93 w 1141"/>
                <a:gd name="T27" fmla="*/ 197 h 277"/>
                <a:gd name="T28" fmla="*/ 1141 w 1141"/>
                <a:gd name="T29" fmla="*/ 186 h 277"/>
                <a:gd name="T30" fmla="*/ 1048 w 1141"/>
                <a:gd name="T31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41" h="277">
                  <a:moveTo>
                    <a:pt x="1048" y="0"/>
                  </a:moveTo>
                  <a:cubicBezTo>
                    <a:pt x="929" y="0"/>
                    <a:pt x="207" y="0"/>
                    <a:pt x="199" y="0"/>
                  </a:cubicBezTo>
                  <a:cubicBezTo>
                    <a:pt x="190" y="0"/>
                    <a:pt x="189" y="5"/>
                    <a:pt x="185" y="7"/>
                  </a:cubicBezTo>
                  <a:cubicBezTo>
                    <a:pt x="182" y="8"/>
                    <a:pt x="178" y="9"/>
                    <a:pt x="176" y="9"/>
                  </a:cubicBezTo>
                  <a:cubicBezTo>
                    <a:pt x="175" y="9"/>
                    <a:pt x="175" y="9"/>
                    <a:pt x="175" y="9"/>
                  </a:cubicBezTo>
                  <a:cubicBezTo>
                    <a:pt x="175" y="9"/>
                    <a:pt x="175" y="9"/>
                    <a:pt x="175" y="9"/>
                  </a:cubicBezTo>
                  <a:cubicBezTo>
                    <a:pt x="172" y="9"/>
                    <a:pt x="170" y="7"/>
                    <a:pt x="168" y="6"/>
                  </a:cubicBezTo>
                  <a:cubicBezTo>
                    <a:pt x="164" y="4"/>
                    <a:pt x="160" y="0"/>
                    <a:pt x="149" y="0"/>
                  </a:cubicBezTo>
                  <a:cubicBezTo>
                    <a:pt x="137" y="0"/>
                    <a:pt x="123" y="8"/>
                    <a:pt x="111" y="20"/>
                  </a:cubicBezTo>
                  <a:cubicBezTo>
                    <a:pt x="108" y="23"/>
                    <a:pt x="104" y="27"/>
                    <a:pt x="101" y="32"/>
                  </a:cubicBezTo>
                  <a:cubicBezTo>
                    <a:pt x="98" y="36"/>
                    <a:pt x="95" y="40"/>
                    <a:pt x="92" y="45"/>
                  </a:cubicBezTo>
                  <a:cubicBezTo>
                    <a:pt x="72" y="80"/>
                    <a:pt x="44" y="159"/>
                    <a:pt x="32" y="181"/>
                  </a:cubicBezTo>
                  <a:cubicBezTo>
                    <a:pt x="10" y="219"/>
                    <a:pt x="0" y="248"/>
                    <a:pt x="0" y="277"/>
                  </a:cubicBezTo>
                  <a:cubicBezTo>
                    <a:pt x="0" y="277"/>
                    <a:pt x="34" y="196"/>
                    <a:pt x="93" y="197"/>
                  </a:cubicBezTo>
                  <a:cubicBezTo>
                    <a:pt x="152" y="199"/>
                    <a:pt x="1141" y="186"/>
                    <a:pt x="1141" y="186"/>
                  </a:cubicBezTo>
                  <a:lnTo>
                    <a:pt x="1048" y="0"/>
                  </a:lnTo>
                  <a:close/>
                </a:path>
              </a:pathLst>
            </a:custGeom>
            <a:gradFill flip="none" rotWithShape="1">
              <a:gsLst>
                <a:gs pos="19000">
                  <a:schemeClr val="accent3"/>
                </a:gs>
                <a:gs pos="100000">
                  <a:schemeClr val="accent3">
                    <a:lumMod val="68000"/>
                  </a:schemeClr>
                </a:gs>
                <a:gs pos="0">
                  <a:schemeClr val="accent3">
                    <a:lumMod val="50000"/>
                  </a:schemeClr>
                </a:gs>
              </a:gsLst>
              <a:lin ang="90000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9" name="Freeform 377"/>
            <p:cNvSpPr>
              <a:spLocks/>
            </p:cNvSpPr>
            <p:nvPr/>
          </p:nvSpPr>
          <p:spPr bwMode="auto">
            <a:xfrm>
              <a:off x="1596" y="2825"/>
              <a:ext cx="2537" cy="7"/>
            </a:xfrm>
            <a:custGeom>
              <a:avLst/>
              <a:gdLst>
                <a:gd name="T0" fmla="*/ 1071 w 1071"/>
                <a:gd name="T1" fmla="*/ 3 h 3"/>
                <a:gd name="T2" fmla="*/ 1071 w 1071"/>
                <a:gd name="T3" fmla="*/ 0 h 3"/>
                <a:gd name="T4" fmla="*/ 2 w 1071"/>
                <a:gd name="T5" fmla="*/ 0 h 3"/>
                <a:gd name="T6" fmla="*/ 0 w 1071"/>
                <a:gd name="T7" fmla="*/ 3 h 3"/>
                <a:gd name="T8" fmla="*/ 1071 w 1071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1" h="3">
                  <a:moveTo>
                    <a:pt x="1071" y="3"/>
                  </a:moveTo>
                  <a:cubicBezTo>
                    <a:pt x="1071" y="1"/>
                    <a:pt x="1071" y="2"/>
                    <a:pt x="107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2"/>
                    <a:pt x="1" y="1"/>
                    <a:pt x="0" y="3"/>
                  </a:cubicBezTo>
                  <a:lnTo>
                    <a:pt x="1071" y="3"/>
                  </a:lnTo>
                  <a:close/>
                </a:path>
              </a:pathLst>
            </a:custGeom>
            <a:gradFill>
              <a:gsLst>
                <a:gs pos="96000">
                  <a:srgbClr val="E0CEA2">
                    <a:lumMod val="91000"/>
                  </a:srgbClr>
                </a:gs>
                <a:gs pos="0">
                  <a:srgbClr val="E0CEA2">
                    <a:lumMod val="89000"/>
                  </a:srgbClr>
                </a:gs>
              </a:gsLst>
              <a:lin ang="9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0" name="Freeform 378"/>
            <p:cNvSpPr>
              <a:spLocks/>
            </p:cNvSpPr>
            <p:nvPr/>
          </p:nvSpPr>
          <p:spPr bwMode="auto">
            <a:xfrm>
              <a:off x="1594" y="2773"/>
              <a:ext cx="2550" cy="12"/>
            </a:xfrm>
            <a:custGeom>
              <a:avLst/>
              <a:gdLst>
                <a:gd name="T0" fmla="*/ 1075 w 1077"/>
                <a:gd name="T1" fmla="*/ 5 h 5"/>
                <a:gd name="T2" fmla="*/ 1077 w 1077"/>
                <a:gd name="T3" fmla="*/ 1 h 5"/>
                <a:gd name="T4" fmla="*/ 4 w 1077"/>
                <a:gd name="T5" fmla="*/ 2 h 5"/>
                <a:gd name="T6" fmla="*/ 3 w 1077"/>
                <a:gd name="T7" fmla="*/ 0 h 5"/>
                <a:gd name="T8" fmla="*/ 0 w 1077"/>
                <a:gd name="T9" fmla="*/ 5 h 5"/>
                <a:gd name="T10" fmla="*/ 1075 w 1077"/>
                <a:gd name="T11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77" h="5">
                  <a:moveTo>
                    <a:pt x="1075" y="5"/>
                  </a:moveTo>
                  <a:cubicBezTo>
                    <a:pt x="1076" y="3"/>
                    <a:pt x="1076" y="3"/>
                    <a:pt x="1077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3" y="0"/>
                    <a:pt x="3" y="0"/>
                  </a:cubicBezTo>
                  <a:cubicBezTo>
                    <a:pt x="2" y="2"/>
                    <a:pt x="1" y="4"/>
                    <a:pt x="0" y="5"/>
                  </a:cubicBezTo>
                  <a:lnTo>
                    <a:pt x="1075" y="5"/>
                  </a:lnTo>
                  <a:close/>
                </a:path>
              </a:pathLst>
            </a:custGeom>
            <a:gradFill>
              <a:gsLst>
                <a:gs pos="96000">
                  <a:srgbClr val="E0CEA2">
                    <a:lumMod val="91000"/>
                  </a:srgbClr>
                </a:gs>
                <a:gs pos="0">
                  <a:srgbClr val="E0CEA2">
                    <a:lumMod val="89000"/>
                  </a:srgbClr>
                </a:gs>
              </a:gsLst>
              <a:lin ang="9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1" name="Freeform 379"/>
            <p:cNvSpPr>
              <a:spLocks/>
            </p:cNvSpPr>
            <p:nvPr/>
          </p:nvSpPr>
          <p:spPr bwMode="auto">
            <a:xfrm>
              <a:off x="1563" y="2875"/>
              <a:ext cx="2565" cy="7"/>
            </a:xfrm>
            <a:custGeom>
              <a:avLst/>
              <a:gdLst>
                <a:gd name="T0" fmla="*/ 1083 w 1083"/>
                <a:gd name="T1" fmla="*/ 3 h 3"/>
                <a:gd name="T2" fmla="*/ 1083 w 1083"/>
                <a:gd name="T3" fmla="*/ 0 h 3"/>
                <a:gd name="T4" fmla="*/ 2 w 1083"/>
                <a:gd name="T5" fmla="*/ 0 h 3"/>
                <a:gd name="T6" fmla="*/ 0 w 1083"/>
                <a:gd name="T7" fmla="*/ 3 h 3"/>
                <a:gd name="T8" fmla="*/ 1083 w 108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3" h="3">
                  <a:moveTo>
                    <a:pt x="1083" y="3"/>
                  </a:moveTo>
                  <a:cubicBezTo>
                    <a:pt x="1083" y="1"/>
                    <a:pt x="1083" y="2"/>
                    <a:pt x="108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2"/>
                    <a:pt x="1" y="1"/>
                    <a:pt x="0" y="3"/>
                  </a:cubicBezTo>
                  <a:lnTo>
                    <a:pt x="1083" y="3"/>
                  </a:lnTo>
                  <a:close/>
                </a:path>
              </a:pathLst>
            </a:custGeom>
            <a:gradFill>
              <a:gsLst>
                <a:gs pos="96000">
                  <a:srgbClr val="E0CEA2">
                    <a:lumMod val="91000"/>
                  </a:srgbClr>
                </a:gs>
                <a:gs pos="0">
                  <a:srgbClr val="E0CEA2">
                    <a:lumMod val="89000"/>
                  </a:srgbClr>
                </a:gs>
              </a:gsLst>
              <a:lin ang="9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2" name="Freeform 380"/>
            <p:cNvSpPr>
              <a:spLocks/>
            </p:cNvSpPr>
            <p:nvPr/>
          </p:nvSpPr>
          <p:spPr bwMode="auto">
            <a:xfrm>
              <a:off x="1641" y="3064"/>
              <a:ext cx="2522" cy="10"/>
            </a:xfrm>
            <a:custGeom>
              <a:avLst/>
              <a:gdLst>
                <a:gd name="T0" fmla="*/ 1065 w 1065"/>
                <a:gd name="T1" fmla="*/ 4 h 4"/>
                <a:gd name="T2" fmla="*/ 1062 w 1065"/>
                <a:gd name="T3" fmla="*/ 0 h 4"/>
                <a:gd name="T4" fmla="*/ 0 w 1065"/>
                <a:gd name="T5" fmla="*/ 1 h 4"/>
                <a:gd name="T6" fmla="*/ 3 w 1065"/>
                <a:gd name="T7" fmla="*/ 4 h 4"/>
                <a:gd name="T8" fmla="*/ 1065 w 1065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5" h="4">
                  <a:moveTo>
                    <a:pt x="1065" y="4"/>
                  </a:moveTo>
                  <a:cubicBezTo>
                    <a:pt x="1064" y="2"/>
                    <a:pt x="1063" y="2"/>
                    <a:pt x="1062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3"/>
                    <a:pt x="0" y="2"/>
                    <a:pt x="3" y="4"/>
                  </a:cubicBezTo>
                  <a:lnTo>
                    <a:pt x="1065" y="4"/>
                  </a:lnTo>
                  <a:close/>
                </a:path>
              </a:pathLst>
            </a:custGeom>
            <a:gradFill>
              <a:gsLst>
                <a:gs pos="96000">
                  <a:srgbClr val="E0CEA2">
                    <a:lumMod val="91000"/>
                  </a:srgbClr>
                </a:gs>
                <a:gs pos="0">
                  <a:srgbClr val="E0CEA2">
                    <a:lumMod val="89000"/>
                  </a:srgbClr>
                </a:gs>
              </a:gsLst>
              <a:lin ang="9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3" name="Freeform 381"/>
            <p:cNvSpPr>
              <a:spLocks/>
            </p:cNvSpPr>
            <p:nvPr/>
          </p:nvSpPr>
          <p:spPr bwMode="auto">
            <a:xfrm>
              <a:off x="1589" y="2969"/>
              <a:ext cx="2539" cy="10"/>
            </a:xfrm>
            <a:custGeom>
              <a:avLst/>
              <a:gdLst>
                <a:gd name="T0" fmla="*/ 2 w 1072"/>
                <a:gd name="T1" fmla="*/ 4 h 4"/>
                <a:gd name="T2" fmla="*/ 1072 w 1072"/>
                <a:gd name="T3" fmla="*/ 4 h 4"/>
                <a:gd name="T4" fmla="*/ 1072 w 1072"/>
                <a:gd name="T5" fmla="*/ 0 h 4"/>
                <a:gd name="T6" fmla="*/ 0 w 1072"/>
                <a:gd name="T7" fmla="*/ 0 h 4"/>
                <a:gd name="T8" fmla="*/ 2 w 1072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2" h="4">
                  <a:moveTo>
                    <a:pt x="2" y="4"/>
                  </a:moveTo>
                  <a:cubicBezTo>
                    <a:pt x="1072" y="4"/>
                    <a:pt x="1072" y="4"/>
                    <a:pt x="1072" y="4"/>
                  </a:cubicBezTo>
                  <a:cubicBezTo>
                    <a:pt x="1072" y="1"/>
                    <a:pt x="1072" y="2"/>
                    <a:pt x="107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1"/>
                    <a:pt x="2" y="4"/>
                  </a:cubicBezTo>
                  <a:close/>
                </a:path>
              </a:pathLst>
            </a:custGeom>
            <a:gradFill>
              <a:gsLst>
                <a:gs pos="96000">
                  <a:srgbClr val="E0CEA2">
                    <a:lumMod val="91000"/>
                  </a:srgbClr>
                </a:gs>
                <a:gs pos="0">
                  <a:srgbClr val="E0CEA2">
                    <a:lumMod val="89000"/>
                  </a:srgbClr>
                </a:gs>
              </a:gsLst>
              <a:lin ang="9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4" name="Freeform 382"/>
            <p:cNvSpPr>
              <a:spLocks/>
            </p:cNvSpPr>
            <p:nvPr/>
          </p:nvSpPr>
          <p:spPr bwMode="auto">
            <a:xfrm>
              <a:off x="1587" y="2920"/>
              <a:ext cx="2538" cy="9"/>
            </a:xfrm>
            <a:custGeom>
              <a:avLst/>
              <a:gdLst>
                <a:gd name="T0" fmla="*/ 1072 w 1072"/>
                <a:gd name="T1" fmla="*/ 4 h 4"/>
                <a:gd name="T2" fmla="*/ 1072 w 1072"/>
                <a:gd name="T3" fmla="*/ 0 h 4"/>
                <a:gd name="T4" fmla="*/ 0 w 1072"/>
                <a:gd name="T5" fmla="*/ 1 h 4"/>
                <a:gd name="T6" fmla="*/ 0 w 1072"/>
                <a:gd name="T7" fmla="*/ 4 h 4"/>
                <a:gd name="T8" fmla="*/ 1072 w 1072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2" h="4">
                  <a:moveTo>
                    <a:pt x="1072" y="4"/>
                  </a:moveTo>
                  <a:cubicBezTo>
                    <a:pt x="1072" y="3"/>
                    <a:pt x="1072" y="1"/>
                    <a:pt x="1072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3"/>
                    <a:pt x="0" y="4"/>
                    <a:pt x="0" y="4"/>
                  </a:cubicBezTo>
                  <a:lnTo>
                    <a:pt x="1072" y="4"/>
                  </a:lnTo>
                  <a:close/>
                </a:path>
              </a:pathLst>
            </a:custGeom>
            <a:gradFill>
              <a:gsLst>
                <a:gs pos="96000">
                  <a:srgbClr val="E0CEA2">
                    <a:lumMod val="91000"/>
                  </a:srgbClr>
                </a:gs>
                <a:gs pos="0">
                  <a:srgbClr val="E0CEA2">
                    <a:lumMod val="89000"/>
                  </a:srgbClr>
                </a:gs>
              </a:gsLst>
              <a:lin ang="9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5" name="Freeform 383"/>
            <p:cNvSpPr>
              <a:spLocks/>
            </p:cNvSpPr>
            <p:nvPr/>
          </p:nvSpPr>
          <p:spPr bwMode="auto">
            <a:xfrm>
              <a:off x="1613" y="3017"/>
              <a:ext cx="2524" cy="7"/>
            </a:xfrm>
            <a:custGeom>
              <a:avLst/>
              <a:gdLst>
                <a:gd name="T0" fmla="*/ 1066 w 1066"/>
                <a:gd name="T1" fmla="*/ 3 h 3"/>
                <a:gd name="T2" fmla="*/ 1064 w 1066"/>
                <a:gd name="T3" fmla="*/ 0 h 3"/>
                <a:gd name="T4" fmla="*/ 0 w 1066"/>
                <a:gd name="T5" fmla="*/ 0 h 3"/>
                <a:gd name="T6" fmla="*/ 2 w 1066"/>
                <a:gd name="T7" fmla="*/ 3 h 3"/>
                <a:gd name="T8" fmla="*/ 1066 w 106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6" h="3">
                  <a:moveTo>
                    <a:pt x="1066" y="3"/>
                  </a:moveTo>
                  <a:cubicBezTo>
                    <a:pt x="1065" y="1"/>
                    <a:pt x="1065" y="2"/>
                    <a:pt x="106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0" y="1"/>
                    <a:pt x="2" y="3"/>
                  </a:cubicBezTo>
                  <a:lnTo>
                    <a:pt x="1066" y="3"/>
                  </a:lnTo>
                  <a:close/>
                </a:path>
              </a:pathLst>
            </a:custGeom>
            <a:gradFill>
              <a:gsLst>
                <a:gs pos="96000">
                  <a:srgbClr val="E0CEA2">
                    <a:lumMod val="91000"/>
                  </a:srgbClr>
                </a:gs>
                <a:gs pos="0">
                  <a:srgbClr val="E0CEA2">
                    <a:lumMod val="89000"/>
                  </a:srgbClr>
                </a:gs>
              </a:gsLst>
              <a:lin ang="9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6" name="Freeform 384"/>
            <p:cNvSpPr>
              <a:spLocks/>
            </p:cNvSpPr>
            <p:nvPr/>
          </p:nvSpPr>
          <p:spPr bwMode="auto">
            <a:xfrm>
              <a:off x="1760" y="2225"/>
              <a:ext cx="180" cy="448"/>
            </a:xfrm>
            <a:custGeom>
              <a:avLst/>
              <a:gdLst>
                <a:gd name="T0" fmla="*/ 170 w 180"/>
                <a:gd name="T1" fmla="*/ 0 h 448"/>
                <a:gd name="T2" fmla="*/ 0 w 180"/>
                <a:gd name="T3" fmla="*/ 429 h 448"/>
                <a:gd name="T4" fmla="*/ 31 w 180"/>
                <a:gd name="T5" fmla="*/ 448 h 448"/>
                <a:gd name="T6" fmla="*/ 180 w 180"/>
                <a:gd name="T7" fmla="*/ 5 h 448"/>
                <a:gd name="T8" fmla="*/ 170 w 180"/>
                <a:gd name="T9" fmla="*/ 0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0" h="448">
                  <a:moveTo>
                    <a:pt x="170" y="0"/>
                  </a:moveTo>
                  <a:lnTo>
                    <a:pt x="0" y="429"/>
                  </a:lnTo>
                  <a:lnTo>
                    <a:pt x="31" y="448"/>
                  </a:lnTo>
                  <a:lnTo>
                    <a:pt x="180" y="5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7" name="Freeform 385"/>
            <p:cNvSpPr>
              <a:spLocks/>
            </p:cNvSpPr>
            <p:nvPr/>
          </p:nvSpPr>
          <p:spPr bwMode="auto">
            <a:xfrm>
              <a:off x="1701" y="2216"/>
              <a:ext cx="206" cy="443"/>
            </a:xfrm>
            <a:custGeom>
              <a:avLst/>
              <a:gdLst>
                <a:gd name="T0" fmla="*/ 196 w 206"/>
                <a:gd name="T1" fmla="*/ 0 h 443"/>
                <a:gd name="T2" fmla="*/ 0 w 206"/>
                <a:gd name="T3" fmla="*/ 443 h 443"/>
                <a:gd name="T4" fmla="*/ 33 w 206"/>
                <a:gd name="T5" fmla="*/ 441 h 443"/>
                <a:gd name="T6" fmla="*/ 206 w 206"/>
                <a:gd name="T7" fmla="*/ 2 h 443"/>
                <a:gd name="T8" fmla="*/ 196 w 206"/>
                <a:gd name="T9" fmla="*/ 0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443">
                  <a:moveTo>
                    <a:pt x="196" y="0"/>
                  </a:moveTo>
                  <a:lnTo>
                    <a:pt x="0" y="443"/>
                  </a:lnTo>
                  <a:lnTo>
                    <a:pt x="33" y="441"/>
                  </a:lnTo>
                  <a:lnTo>
                    <a:pt x="206" y="2"/>
                  </a:lnTo>
                  <a:lnTo>
                    <a:pt x="196" y="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8" name="Freeform 386"/>
            <p:cNvSpPr>
              <a:spLocks/>
            </p:cNvSpPr>
            <p:nvPr/>
          </p:nvSpPr>
          <p:spPr bwMode="auto">
            <a:xfrm>
              <a:off x="1859" y="2232"/>
              <a:ext cx="123" cy="439"/>
            </a:xfrm>
            <a:custGeom>
              <a:avLst/>
              <a:gdLst>
                <a:gd name="T0" fmla="*/ 109 w 123"/>
                <a:gd name="T1" fmla="*/ 5 h 439"/>
                <a:gd name="T2" fmla="*/ 0 w 123"/>
                <a:gd name="T3" fmla="*/ 439 h 439"/>
                <a:gd name="T4" fmla="*/ 33 w 123"/>
                <a:gd name="T5" fmla="*/ 429 h 439"/>
                <a:gd name="T6" fmla="*/ 123 w 123"/>
                <a:gd name="T7" fmla="*/ 0 h 439"/>
                <a:gd name="T8" fmla="*/ 109 w 123"/>
                <a:gd name="T9" fmla="*/ 5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439">
                  <a:moveTo>
                    <a:pt x="109" y="5"/>
                  </a:moveTo>
                  <a:lnTo>
                    <a:pt x="0" y="439"/>
                  </a:lnTo>
                  <a:lnTo>
                    <a:pt x="33" y="429"/>
                  </a:lnTo>
                  <a:lnTo>
                    <a:pt x="123" y="0"/>
                  </a:lnTo>
                  <a:lnTo>
                    <a:pt x="109" y="5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9" name="Freeform 387"/>
            <p:cNvSpPr>
              <a:spLocks/>
            </p:cNvSpPr>
            <p:nvPr/>
          </p:nvSpPr>
          <p:spPr bwMode="auto">
            <a:xfrm>
              <a:off x="1559" y="2676"/>
              <a:ext cx="2611" cy="391"/>
            </a:xfrm>
            <a:custGeom>
              <a:avLst/>
              <a:gdLst>
                <a:gd name="T0" fmla="*/ 101 w 1103"/>
                <a:gd name="T1" fmla="*/ 35 h 165"/>
                <a:gd name="T2" fmla="*/ 1093 w 1103"/>
                <a:gd name="T3" fmla="*/ 32 h 165"/>
                <a:gd name="T4" fmla="*/ 1103 w 1103"/>
                <a:gd name="T5" fmla="*/ 0 h 165"/>
                <a:gd name="T6" fmla="*/ 69 w 1103"/>
                <a:gd name="T7" fmla="*/ 7 h 165"/>
                <a:gd name="T8" fmla="*/ 1 w 1103"/>
                <a:gd name="T9" fmla="*/ 105 h 165"/>
                <a:gd name="T10" fmla="*/ 27 w 1103"/>
                <a:gd name="T11" fmla="*/ 160 h 165"/>
                <a:gd name="T12" fmla="*/ 39 w 1103"/>
                <a:gd name="T13" fmla="*/ 165 h 165"/>
                <a:gd name="T14" fmla="*/ 101 w 1103"/>
                <a:gd name="T15" fmla="*/ 35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03" h="165">
                  <a:moveTo>
                    <a:pt x="101" y="35"/>
                  </a:moveTo>
                  <a:cubicBezTo>
                    <a:pt x="194" y="25"/>
                    <a:pt x="976" y="32"/>
                    <a:pt x="1093" y="32"/>
                  </a:cubicBezTo>
                  <a:cubicBezTo>
                    <a:pt x="1098" y="13"/>
                    <a:pt x="1103" y="0"/>
                    <a:pt x="1103" y="0"/>
                  </a:cubicBezTo>
                  <a:cubicBezTo>
                    <a:pt x="1103" y="0"/>
                    <a:pt x="113" y="0"/>
                    <a:pt x="69" y="7"/>
                  </a:cubicBezTo>
                  <a:cubicBezTo>
                    <a:pt x="25" y="14"/>
                    <a:pt x="1" y="56"/>
                    <a:pt x="1" y="105"/>
                  </a:cubicBezTo>
                  <a:cubicBezTo>
                    <a:pt x="1" y="128"/>
                    <a:pt x="13" y="147"/>
                    <a:pt x="27" y="160"/>
                  </a:cubicBezTo>
                  <a:cubicBezTo>
                    <a:pt x="31" y="162"/>
                    <a:pt x="35" y="163"/>
                    <a:pt x="39" y="165"/>
                  </a:cubicBezTo>
                  <a:cubicBezTo>
                    <a:pt x="39" y="165"/>
                    <a:pt x="0" y="46"/>
                    <a:pt x="101" y="35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0" name="Freeform 388"/>
            <p:cNvSpPr>
              <a:spLocks/>
            </p:cNvSpPr>
            <p:nvPr/>
          </p:nvSpPr>
          <p:spPr bwMode="auto">
            <a:xfrm>
              <a:off x="1599" y="2825"/>
              <a:ext cx="69" cy="7"/>
            </a:xfrm>
            <a:custGeom>
              <a:avLst/>
              <a:gdLst>
                <a:gd name="T0" fmla="*/ 27 w 29"/>
                <a:gd name="T1" fmla="*/ 3 h 3"/>
                <a:gd name="T2" fmla="*/ 29 w 29"/>
                <a:gd name="T3" fmla="*/ 0 h 3"/>
                <a:gd name="T4" fmla="*/ 1 w 29"/>
                <a:gd name="T5" fmla="*/ 0 h 3"/>
                <a:gd name="T6" fmla="*/ 0 w 29"/>
                <a:gd name="T7" fmla="*/ 3 h 3"/>
                <a:gd name="T8" fmla="*/ 27 w 29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">
                  <a:moveTo>
                    <a:pt x="27" y="3"/>
                  </a:moveTo>
                  <a:cubicBezTo>
                    <a:pt x="29" y="1"/>
                    <a:pt x="27" y="2"/>
                    <a:pt x="29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2"/>
                    <a:pt x="0" y="1"/>
                    <a:pt x="0" y="3"/>
                  </a:cubicBezTo>
                  <a:lnTo>
                    <a:pt x="27" y="3"/>
                  </a:lnTo>
                  <a:close/>
                </a:path>
              </a:pathLst>
            </a:custGeom>
            <a:solidFill>
              <a:srgbClr val="CBAA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1" name="Freeform 389"/>
            <p:cNvSpPr>
              <a:spLocks/>
            </p:cNvSpPr>
            <p:nvPr/>
          </p:nvSpPr>
          <p:spPr bwMode="auto">
            <a:xfrm>
              <a:off x="1623" y="2777"/>
              <a:ext cx="101" cy="8"/>
            </a:xfrm>
            <a:custGeom>
              <a:avLst/>
              <a:gdLst>
                <a:gd name="T0" fmla="*/ 37 w 43"/>
                <a:gd name="T1" fmla="*/ 3 h 3"/>
                <a:gd name="T2" fmla="*/ 43 w 43"/>
                <a:gd name="T3" fmla="*/ 0 h 3"/>
                <a:gd name="T4" fmla="*/ 4 w 43"/>
                <a:gd name="T5" fmla="*/ 0 h 3"/>
                <a:gd name="T6" fmla="*/ 0 w 43"/>
                <a:gd name="T7" fmla="*/ 3 h 3"/>
                <a:gd name="T8" fmla="*/ 37 w 4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3">
                  <a:moveTo>
                    <a:pt x="37" y="3"/>
                  </a:moveTo>
                  <a:cubicBezTo>
                    <a:pt x="40" y="3"/>
                    <a:pt x="39" y="3"/>
                    <a:pt x="4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1" y="2"/>
                    <a:pt x="0" y="3"/>
                  </a:cubicBezTo>
                  <a:lnTo>
                    <a:pt x="37" y="3"/>
                  </a:lnTo>
                  <a:close/>
                </a:path>
              </a:pathLst>
            </a:custGeom>
            <a:solidFill>
              <a:srgbClr val="CBAA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2" name="Freeform 390"/>
            <p:cNvSpPr>
              <a:spLocks/>
            </p:cNvSpPr>
            <p:nvPr/>
          </p:nvSpPr>
          <p:spPr bwMode="auto">
            <a:xfrm>
              <a:off x="1592" y="2969"/>
              <a:ext cx="42" cy="10"/>
            </a:xfrm>
            <a:custGeom>
              <a:avLst/>
              <a:gdLst>
                <a:gd name="T0" fmla="*/ 2 w 18"/>
                <a:gd name="T1" fmla="*/ 4 h 4"/>
                <a:gd name="T2" fmla="*/ 18 w 18"/>
                <a:gd name="T3" fmla="*/ 4 h 4"/>
                <a:gd name="T4" fmla="*/ 18 w 18"/>
                <a:gd name="T5" fmla="*/ 0 h 4"/>
                <a:gd name="T6" fmla="*/ 0 w 18"/>
                <a:gd name="T7" fmla="*/ 0 h 4"/>
                <a:gd name="T8" fmla="*/ 2 w 18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">
                  <a:moveTo>
                    <a:pt x="2" y="4"/>
                  </a:moveTo>
                  <a:cubicBezTo>
                    <a:pt x="18" y="4"/>
                    <a:pt x="18" y="4"/>
                    <a:pt x="18" y="4"/>
                  </a:cubicBezTo>
                  <a:cubicBezTo>
                    <a:pt x="18" y="1"/>
                    <a:pt x="18" y="2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1" y="1"/>
                    <a:pt x="2" y="4"/>
                  </a:cubicBezTo>
                  <a:close/>
                </a:path>
              </a:pathLst>
            </a:custGeom>
            <a:solidFill>
              <a:srgbClr val="CBAA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3" name="Freeform 391"/>
            <p:cNvSpPr>
              <a:spLocks/>
            </p:cNvSpPr>
            <p:nvPr/>
          </p:nvSpPr>
          <p:spPr bwMode="auto">
            <a:xfrm>
              <a:off x="1608" y="3017"/>
              <a:ext cx="33" cy="9"/>
            </a:xfrm>
            <a:custGeom>
              <a:avLst/>
              <a:gdLst>
                <a:gd name="T0" fmla="*/ 14 w 14"/>
                <a:gd name="T1" fmla="*/ 4 h 4"/>
                <a:gd name="T2" fmla="*/ 12 w 14"/>
                <a:gd name="T3" fmla="*/ 0 h 4"/>
                <a:gd name="T4" fmla="*/ 0 w 14"/>
                <a:gd name="T5" fmla="*/ 0 h 4"/>
                <a:gd name="T6" fmla="*/ 4 w 14"/>
                <a:gd name="T7" fmla="*/ 4 h 4"/>
                <a:gd name="T8" fmla="*/ 14 w 1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">
                  <a:moveTo>
                    <a:pt x="14" y="4"/>
                  </a:moveTo>
                  <a:cubicBezTo>
                    <a:pt x="13" y="2"/>
                    <a:pt x="13" y="2"/>
                    <a:pt x="1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2"/>
                    <a:pt x="2" y="2"/>
                    <a:pt x="4" y="4"/>
                  </a:cubicBezTo>
                  <a:lnTo>
                    <a:pt x="14" y="4"/>
                  </a:lnTo>
                  <a:close/>
                </a:path>
              </a:pathLst>
            </a:custGeom>
            <a:solidFill>
              <a:srgbClr val="CBAA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4" name="Freeform 392"/>
            <p:cNvSpPr>
              <a:spLocks/>
            </p:cNvSpPr>
            <p:nvPr/>
          </p:nvSpPr>
          <p:spPr bwMode="auto">
            <a:xfrm>
              <a:off x="1561" y="2922"/>
              <a:ext cx="76" cy="7"/>
            </a:xfrm>
            <a:custGeom>
              <a:avLst/>
              <a:gdLst>
                <a:gd name="T0" fmla="*/ 31 w 32"/>
                <a:gd name="T1" fmla="*/ 3 h 3"/>
                <a:gd name="T2" fmla="*/ 32 w 32"/>
                <a:gd name="T3" fmla="*/ 0 h 3"/>
                <a:gd name="T4" fmla="*/ 0 w 32"/>
                <a:gd name="T5" fmla="*/ 0 h 3"/>
                <a:gd name="T6" fmla="*/ 0 w 32"/>
                <a:gd name="T7" fmla="*/ 1 h 3"/>
                <a:gd name="T8" fmla="*/ 0 w 32"/>
                <a:gd name="T9" fmla="*/ 3 h 3"/>
                <a:gd name="T10" fmla="*/ 31 w 3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3">
                  <a:moveTo>
                    <a:pt x="31" y="3"/>
                  </a:moveTo>
                  <a:cubicBezTo>
                    <a:pt x="32" y="1"/>
                    <a:pt x="32" y="2"/>
                    <a:pt x="3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0"/>
                    <a:pt x="0" y="1"/>
                  </a:cubicBezTo>
                  <a:cubicBezTo>
                    <a:pt x="0" y="2"/>
                    <a:pt x="0" y="3"/>
                    <a:pt x="0" y="3"/>
                  </a:cubicBezTo>
                  <a:lnTo>
                    <a:pt x="31" y="3"/>
                  </a:lnTo>
                  <a:close/>
                </a:path>
              </a:pathLst>
            </a:custGeom>
            <a:solidFill>
              <a:srgbClr val="CBAA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265" name="Picture 39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4" y="3048"/>
              <a:ext cx="36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" name="Freeform 394"/>
            <p:cNvSpPr>
              <a:spLocks/>
            </p:cNvSpPr>
            <p:nvPr/>
          </p:nvSpPr>
          <p:spPr bwMode="auto">
            <a:xfrm>
              <a:off x="1563" y="2875"/>
              <a:ext cx="83" cy="7"/>
            </a:xfrm>
            <a:custGeom>
              <a:avLst/>
              <a:gdLst>
                <a:gd name="T0" fmla="*/ 33 w 35"/>
                <a:gd name="T1" fmla="*/ 3 h 3"/>
                <a:gd name="T2" fmla="*/ 35 w 35"/>
                <a:gd name="T3" fmla="*/ 0 h 3"/>
                <a:gd name="T4" fmla="*/ 2 w 35"/>
                <a:gd name="T5" fmla="*/ 0 h 3"/>
                <a:gd name="T6" fmla="*/ 0 w 35"/>
                <a:gd name="T7" fmla="*/ 3 h 3"/>
                <a:gd name="T8" fmla="*/ 33 w 35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3">
                  <a:moveTo>
                    <a:pt x="33" y="3"/>
                  </a:moveTo>
                  <a:cubicBezTo>
                    <a:pt x="34" y="1"/>
                    <a:pt x="34" y="2"/>
                    <a:pt x="35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2"/>
                    <a:pt x="1" y="1"/>
                    <a:pt x="0" y="3"/>
                  </a:cubicBezTo>
                  <a:lnTo>
                    <a:pt x="33" y="3"/>
                  </a:lnTo>
                  <a:close/>
                </a:path>
              </a:pathLst>
            </a:custGeom>
            <a:solidFill>
              <a:srgbClr val="CBAA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7" name="Freeform 395"/>
            <p:cNvSpPr>
              <a:spLocks/>
            </p:cNvSpPr>
            <p:nvPr/>
          </p:nvSpPr>
          <p:spPr bwMode="auto">
            <a:xfrm>
              <a:off x="1509" y="2649"/>
              <a:ext cx="2740" cy="512"/>
            </a:xfrm>
            <a:custGeom>
              <a:avLst/>
              <a:gdLst>
                <a:gd name="T0" fmla="*/ 97 w 1157"/>
                <a:gd name="T1" fmla="*/ 216 h 216"/>
                <a:gd name="T2" fmla="*/ 91 w 1157"/>
                <a:gd name="T3" fmla="*/ 216 h 216"/>
                <a:gd name="T4" fmla="*/ 0 w 1157"/>
                <a:gd name="T5" fmla="*/ 115 h 216"/>
                <a:gd name="T6" fmla="*/ 0 w 1157"/>
                <a:gd name="T7" fmla="*/ 103 h 216"/>
                <a:gd name="T8" fmla="*/ 30 w 1157"/>
                <a:gd name="T9" fmla="*/ 32 h 216"/>
                <a:gd name="T10" fmla="*/ 97 w 1157"/>
                <a:gd name="T11" fmla="*/ 1 h 216"/>
                <a:gd name="T12" fmla="*/ 123 w 1157"/>
                <a:gd name="T13" fmla="*/ 10 h 216"/>
                <a:gd name="T14" fmla="*/ 133 w 1157"/>
                <a:gd name="T15" fmla="*/ 13 h 216"/>
                <a:gd name="T16" fmla="*/ 133 w 1157"/>
                <a:gd name="T17" fmla="*/ 13 h 216"/>
                <a:gd name="T18" fmla="*/ 134 w 1157"/>
                <a:gd name="T19" fmla="*/ 13 h 216"/>
                <a:gd name="T20" fmla="*/ 146 w 1157"/>
                <a:gd name="T21" fmla="*/ 10 h 216"/>
                <a:gd name="T22" fmla="*/ 165 w 1157"/>
                <a:gd name="T23" fmla="*/ 2 h 216"/>
                <a:gd name="T24" fmla="*/ 1155 w 1157"/>
                <a:gd name="T25" fmla="*/ 3 h 216"/>
                <a:gd name="T26" fmla="*/ 1119 w 1157"/>
                <a:gd name="T27" fmla="*/ 25 h 216"/>
                <a:gd name="T28" fmla="*/ 164 w 1157"/>
                <a:gd name="T29" fmla="*/ 25 h 216"/>
                <a:gd name="T30" fmla="*/ 150 w 1157"/>
                <a:gd name="T31" fmla="*/ 29 h 216"/>
                <a:gd name="T32" fmla="*/ 133 w 1157"/>
                <a:gd name="T33" fmla="*/ 33 h 216"/>
                <a:gd name="T34" fmla="*/ 116 w 1157"/>
                <a:gd name="T35" fmla="*/ 29 h 216"/>
                <a:gd name="T36" fmla="*/ 98 w 1157"/>
                <a:gd name="T37" fmla="*/ 25 h 216"/>
                <a:gd name="T38" fmla="*/ 98 w 1157"/>
                <a:gd name="T39" fmla="*/ 25 h 216"/>
                <a:gd name="T40" fmla="*/ 98 w 1157"/>
                <a:gd name="T41" fmla="*/ 25 h 216"/>
                <a:gd name="T42" fmla="*/ 58 w 1157"/>
                <a:gd name="T43" fmla="*/ 47 h 216"/>
                <a:gd name="T44" fmla="*/ 33 w 1157"/>
                <a:gd name="T45" fmla="*/ 103 h 216"/>
                <a:gd name="T46" fmla="*/ 33 w 1157"/>
                <a:gd name="T47" fmla="*/ 115 h 216"/>
                <a:gd name="T48" fmla="*/ 100 w 1157"/>
                <a:gd name="T49" fmla="*/ 193 h 216"/>
                <a:gd name="T50" fmla="*/ 120 w 1157"/>
                <a:gd name="T51" fmla="*/ 190 h 216"/>
                <a:gd name="T52" fmla="*/ 135 w 1157"/>
                <a:gd name="T53" fmla="*/ 186 h 216"/>
                <a:gd name="T54" fmla="*/ 151 w 1157"/>
                <a:gd name="T55" fmla="*/ 191 h 216"/>
                <a:gd name="T56" fmla="*/ 158 w 1157"/>
                <a:gd name="T57" fmla="*/ 193 h 216"/>
                <a:gd name="T58" fmla="*/ 1114 w 1157"/>
                <a:gd name="T59" fmla="*/ 192 h 216"/>
                <a:gd name="T60" fmla="*/ 1157 w 1157"/>
                <a:gd name="T61" fmla="*/ 216 h 216"/>
                <a:gd name="T62" fmla="*/ 158 w 1157"/>
                <a:gd name="T63" fmla="*/ 216 h 216"/>
                <a:gd name="T64" fmla="*/ 142 w 1157"/>
                <a:gd name="T65" fmla="*/ 208 h 216"/>
                <a:gd name="T66" fmla="*/ 134 w 1157"/>
                <a:gd name="T67" fmla="*/ 206 h 216"/>
                <a:gd name="T68" fmla="*/ 126 w 1157"/>
                <a:gd name="T69" fmla="*/ 207 h 216"/>
                <a:gd name="T70" fmla="*/ 97 w 1157"/>
                <a:gd name="T71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157" h="216">
                  <a:moveTo>
                    <a:pt x="97" y="216"/>
                  </a:moveTo>
                  <a:cubicBezTo>
                    <a:pt x="95" y="216"/>
                    <a:pt x="93" y="216"/>
                    <a:pt x="91" y="216"/>
                  </a:cubicBezTo>
                  <a:cubicBezTo>
                    <a:pt x="54" y="215"/>
                    <a:pt x="0" y="165"/>
                    <a:pt x="0" y="11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71"/>
                    <a:pt x="19" y="43"/>
                    <a:pt x="30" y="32"/>
                  </a:cubicBezTo>
                  <a:cubicBezTo>
                    <a:pt x="46" y="16"/>
                    <a:pt x="82" y="1"/>
                    <a:pt x="97" y="1"/>
                  </a:cubicBezTo>
                  <a:cubicBezTo>
                    <a:pt x="111" y="0"/>
                    <a:pt x="118" y="7"/>
                    <a:pt x="123" y="10"/>
                  </a:cubicBezTo>
                  <a:cubicBezTo>
                    <a:pt x="126" y="11"/>
                    <a:pt x="129" y="13"/>
                    <a:pt x="133" y="13"/>
                  </a:cubicBezTo>
                  <a:cubicBezTo>
                    <a:pt x="133" y="13"/>
                    <a:pt x="133" y="13"/>
                    <a:pt x="133" y="13"/>
                  </a:cubicBezTo>
                  <a:cubicBezTo>
                    <a:pt x="134" y="13"/>
                    <a:pt x="134" y="13"/>
                    <a:pt x="134" y="13"/>
                  </a:cubicBezTo>
                  <a:cubicBezTo>
                    <a:pt x="137" y="13"/>
                    <a:pt x="142" y="12"/>
                    <a:pt x="146" y="10"/>
                  </a:cubicBezTo>
                  <a:cubicBezTo>
                    <a:pt x="152" y="8"/>
                    <a:pt x="153" y="1"/>
                    <a:pt x="165" y="2"/>
                  </a:cubicBezTo>
                  <a:cubicBezTo>
                    <a:pt x="175" y="2"/>
                    <a:pt x="997" y="4"/>
                    <a:pt x="1155" y="3"/>
                  </a:cubicBezTo>
                  <a:cubicBezTo>
                    <a:pt x="1155" y="3"/>
                    <a:pt x="1152" y="26"/>
                    <a:pt x="1119" y="25"/>
                  </a:cubicBezTo>
                  <a:cubicBezTo>
                    <a:pt x="1008" y="24"/>
                    <a:pt x="174" y="26"/>
                    <a:pt x="164" y="25"/>
                  </a:cubicBezTo>
                  <a:cubicBezTo>
                    <a:pt x="159" y="25"/>
                    <a:pt x="155" y="27"/>
                    <a:pt x="150" y="29"/>
                  </a:cubicBezTo>
                  <a:cubicBezTo>
                    <a:pt x="145" y="31"/>
                    <a:pt x="140" y="34"/>
                    <a:pt x="133" y="33"/>
                  </a:cubicBezTo>
                  <a:cubicBezTo>
                    <a:pt x="125" y="33"/>
                    <a:pt x="120" y="31"/>
                    <a:pt x="116" y="29"/>
                  </a:cubicBezTo>
                  <a:cubicBezTo>
                    <a:pt x="112" y="27"/>
                    <a:pt x="109" y="25"/>
                    <a:pt x="98" y="25"/>
                  </a:cubicBezTo>
                  <a:cubicBezTo>
                    <a:pt x="98" y="25"/>
                    <a:pt x="98" y="25"/>
                    <a:pt x="98" y="25"/>
                  </a:cubicBezTo>
                  <a:cubicBezTo>
                    <a:pt x="98" y="25"/>
                    <a:pt x="98" y="25"/>
                    <a:pt x="98" y="25"/>
                  </a:cubicBezTo>
                  <a:cubicBezTo>
                    <a:pt x="87" y="25"/>
                    <a:pt x="71" y="34"/>
                    <a:pt x="58" y="47"/>
                  </a:cubicBezTo>
                  <a:cubicBezTo>
                    <a:pt x="42" y="63"/>
                    <a:pt x="33" y="83"/>
                    <a:pt x="33" y="103"/>
                  </a:cubicBezTo>
                  <a:cubicBezTo>
                    <a:pt x="33" y="115"/>
                    <a:pt x="33" y="115"/>
                    <a:pt x="33" y="115"/>
                  </a:cubicBezTo>
                  <a:cubicBezTo>
                    <a:pt x="33" y="158"/>
                    <a:pt x="73" y="191"/>
                    <a:pt x="100" y="193"/>
                  </a:cubicBezTo>
                  <a:cubicBezTo>
                    <a:pt x="113" y="193"/>
                    <a:pt x="116" y="191"/>
                    <a:pt x="120" y="190"/>
                  </a:cubicBezTo>
                  <a:cubicBezTo>
                    <a:pt x="123" y="188"/>
                    <a:pt x="127" y="186"/>
                    <a:pt x="135" y="186"/>
                  </a:cubicBezTo>
                  <a:cubicBezTo>
                    <a:pt x="144" y="187"/>
                    <a:pt x="148" y="189"/>
                    <a:pt x="151" y="191"/>
                  </a:cubicBezTo>
                  <a:cubicBezTo>
                    <a:pt x="153" y="192"/>
                    <a:pt x="154" y="193"/>
                    <a:pt x="158" y="193"/>
                  </a:cubicBezTo>
                  <a:cubicBezTo>
                    <a:pt x="168" y="192"/>
                    <a:pt x="999" y="194"/>
                    <a:pt x="1114" y="192"/>
                  </a:cubicBezTo>
                  <a:cubicBezTo>
                    <a:pt x="1152" y="192"/>
                    <a:pt x="1157" y="216"/>
                    <a:pt x="1157" y="216"/>
                  </a:cubicBezTo>
                  <a:cubicBezTo>
                    <a:pt x="1153" y="216"/>
                    <a:pt x="171" y="216"/>
                    <a:pt x="158" y="216"/>
                  </a:cubicBezTo>
                  <a:cubicBezTo>
                    <a:pt x="151" y="216"/>
                    <a:pt x="146" y="210"/>
                    <a:pt x="142" y="208"/>
                  </a:cubicBezTo>
                  <a:cubicBezTo>
                    <a:pt x="140" y="207"/>
                    <a:pt x="139" y="206"/>
                    <a:pt x="134" y="206"/>
                  </a:cubicBezTo>
                  <a:cubicBezTo>
                    <a:pt x="130" y="206"/>
                    <a:pt x="128" y="206"/>
                    <a:pt x="126" y="207"/>
                  </a:cubicBezTo>
                  <a:cubicBezTo>
                    <a:pt x="121" y="210"/>
                    <a:pt x="108" y="216"/>
                    <a:pt x="97" y="216"/>
                  </a:cubicBezTo>
                  <a:close/>
                </a:path>
              </a:pathLst>
            </a:custGeom>
            <a:gradFill>
              <a:gsLst>
                <a:gs pos="100000">
                  <a:schemeClr val="accent3"/>
                </a:gs>
                <a:gs pos="0">
                  <a:schemeClr val="accent3">
                    <a:lumMod val="88000"/>
                    <a:lumOff val="12000"/>
                  </a:schemeClr>
                </a:gs>
              </a:gsLst>
              <a:lin ang="9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8" name="Freeform 396"/>
            <p:cNvSpPr>
              <a:spLocks/>
            </p:cNvSpPr>
            <p:nvPr/>
          </p:nvSpPr>
          <p:spPr bwMode="auto">
            <a:xfrm>
              <a:off x="1885" y="2652"/>
              <a:ext cx="2368" cy="19"/>
            </a:xfrm>
            <a:custGeom>
              <a:avLst/>
              <a:gdLst>
                <a:gd name="T0" fmla="*/ 7 w 1000"/>
                <a:gd name="T1" fmla="*/ 0 h 8"/>
                <a:gd name="T2" fmla="*/ 994 w 1000"/>
                <a:gd name="T3" fmla="*/ 2 h 8"/>
                <a:gd name="T4" fmla="*/ 987 w 1000"/>
                <a:gd name="T5" fmla="*/ 4 h 8"/>
                <a:gd name="T6" fmla="*/ 6 w 1000"/>
                <a:gd name="T7" fmla="*/ 3 h 8"/>
                <a:gd name="T8" fmla="*/ 7 w 1000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0" h="8">
                  <a:moveTo>
                    <a:pt x="7" y="0"/>
                  </a:moveTo>
                  <a:cubicBezTo>
                    <a:pt x="19" y="1"/>
                    <a:pt x="987" y="2"/>
                    <a:pt x="994" y="2"/>
                  </a:cubicBezTo>
                  <a:cubicBezTo>
                    <a:pt x="1000" y="2"/>
                    <a:pt x="994" y="4"/>
                    <a:pt x="987" y="4"/>
                  </a:cubicBezTo>
                  <a:cubicBezTo>
                    <a:pt x="770" y="6"/>
                    <a:pt x="183" y="8"/>
                    <a:pt x="6" y="3"/>
                  </a:cubicBezTo>
                  <a:cubicBezTo>
                    <a:pt x="3" y="1"/>
                    <a:pt x="0" y="1"/>
                    <a:pt x="7" y="0"/>
                  </a:cubicBezTo>
                  <a:close/>
                </a:path>
              </a:pathLst>
            </a:custGeom>
            <a:solidFill>
              <a:srgbClr val="F37A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69" name="green book"/>
          <p:cNvGrpSpPr>
            <a:grpSpLocks noChangeAspect="1"/>
          </p:cNvGrpSpPr>
          <p:nvPr/>
        </p:nvGrpSpPr>
        <p:grpSpPr bwMode="auto">
          <a:xfrm>
            <a:off x="10053989" y="5292263"/>
            <a:ext cx="1785497" cy="1009101"/>
            <a:chOff x="126" y="2622"/>
            <a:chExt cx="2509" cy="1418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270" name="AutoShape 338"/>
            <p:cNvSpPr>
              <a:spLocks noChangeAspect="1" noChangeArrowheads="1" noTextEdit="1"/>
            </p:cNvSpPr>
            <p:nvPr/>
          </p:nvSpPr>
          <p:spPr bwMode="auto">
            <a:xfrm>
              <a:off x="126" y="2622"/>
              <a:ext cx="2509" cy="1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1" name="Freeform 340"/>
            <p:cNvSpPr>
              <a:spLocks/>
            </p:cNvSpPr>
            <p:nvPr/>
          </p:nvSpPr>
          <p:spPr bwMode="auto">
            <a:xfrm>
              <a:off x="2128" y="3408"/>
              <a:ext cx="500" cy="625"/>
            </a:xfrm>
            <a:custGeom>
              <a:avLst/>
              <a:gdLst>
                <a:gd name="T0" fmla="*/ 46 w 211"/>
                <a:gd name="T1" fmla="*/ 227 h 263"/>
                <a:gd name="T2" fmla="*/ 211 w 211"/>
                <a:gd name="T3" fmla="*/ 263 h 263"/>
                <a:gd name="T4" fmla="*/ 87 w 211"/>
                <a:gd name="T5" fmla="*/ 0 h 263"/>
                <a:gd name="T6" fmla="*/ 0 w 211"/>
                <a:gd name="T7" fmla="*/ 0 h 263"/>
                <a:gd name="T8" fmla="*/ 46 w 211"/>
                <a:gd name="T9" fmla="*/ 227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263">
                  <a:moveTo>
                    <a:pt x="46" y="227"/>
                  </a:moveTo>
                  <a:cubicBezTo>
                    <a:pt x="102" y="234"/>
                    <a:pt x="211" y="263"/>
                    <a:pt x="211" y="263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30" y="158"/>
                    <a:pt x="46" y="227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1">
                    <a:lumMod val="87000"/>
                  </a:schemeClr>
                </a:gs>
                <a:gs pos="1000">
                  <a:schemeClr val="accent1">
                    <a:lumMod val="50000"/>
                  </a:schemeClr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2" name="Freeform 341"/>
            <p:cNvSpPr>
              <a:spLocks/>
            </p:cNvSpPr>
            <p:nvPr/>
          </p:nvSpPr>
          <p:spPr bwMode="auto">
            <a:xfrm>
              <a:off x="161" y="3266"/>
              <a:ext cx="2396" cy="762"/>
            </a:xfrm>
            <a:custGeom>
              <a:avLst/>
              <a:gdLst>
                <a:gd name="T0" fmla="*/ 990 w 1011"/>
                <a:gd name="T1" fmla="*/ 0 h 321"/>
                <a:gd name="T2" fmla="*/ 1011 w 1011"/>
                <a:gd name="T3" fmla="*/ 319 h 321"/>
                <a:gd name="T4" fmla="*/ 249 w 1011"/>
                <a:gd name="T5" fmla="*/ 319 h 321"/>
                <a:gd name="T6" fmla="*/ 177 w 1011"/>
                <a:gd name="T7" fmla="*/ 292 h 321"/>
                <a:gd name="T8" fmla="*/ 121 w 1011"/>
                <a:gd name="T9" fmla="*/ 316 h 321"/>
                <a:gd name="T10" fmla="*/ 0 w 1011"/>
                <a:gd name="T11" fmla="*/ 180 h 321"/>
                <a:gd name="T12" fmla="*/ 116 w 1011"/>
                <a:gd name="T13" fmla="*/ 12 h 321"/>
                <a:gd name="T14" fmla="*/ 990 w 1011"/>
                <a:gd name="T15" fmla="*/ 0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1" h="321">
                  <a:moveTo>
                    <a:pt x="990" y="0"/>
                  </a:moveTo>
                  <a:cubicBezTo>
                    <a:pt x="990" y="0"/>
                    <a:pt x="903" y="218"/>
                    <a:pt x="1011" y="319"/>
                  </a:cubicBezTo>
                  <a:cubicBezTo>
                    <a:pt x="1011" y="319"/>
                    <a:pt x="495" y="321"/>
                    <a:pt x="249" y="319"/>
                  </a:cubicBezTo>
                  <a:cubicBezTo>
                    <a:pt x="221" y="319"/>
                    <a:pt x="197" y="292"/>
                    <a:pt x="177" y="292"/>
                  </a:cubicBezTo>
                  <a:cubicBezTo>
                    <a:pt x="146" y="292"/>
                    <a:pt x="126" y="317"/>
                    <a:pt x="121" y="316"/>
                  </a:cubicBezTo>
                  <a:cubicBezTo>
                    <a:pt x="89" y="310"/>
                    <a:pt x="0" y="264"/>
                    <a:pt x="0" y="180"/>
                  </a:cubicBezTo>
                  <a:cubicBezTo>
                    <a:pt x="0" y="96"/>
                    <a:pt x="40" y="24"/>
                    <a:pt x="116" y="12"/>
                  </a:cubicBezTo>
                  <a:cubicBezTo>
                    <a:pt x="191" y="1"/>
                    <a:pt x="990" y="0"/>
                    <a:pt x="990" y="0"/>
                  </a:cubicBezTo>
                  <a:close/>
                </a:path>
              </a:pathLst>
            </a:custGeom>
            <a:gradFill>
              <a:gsLst>
                <a:gs pos="100000">
                  <a:srgbClr val="CB9446">
                    <a:lumMod val="65000"/>
                    <a:lumOff val="35000"/>
                  </a:srgbClr>
                </a:gs>
                <a:gs pos="0">
                  <a:srgbClr val="F8DDA2"/>
                </a:gs>
              </a:gsLst>
              <a:lin ang="9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3" name="Freeform 342"/>
            <p:cNvSpPr>
              <a:spLocks/>
            </p:cNvSpPr>
            <p:nvPr/>
          </p:nvSpPr>
          <p:spPr bwMode="auto">
            <a:xfrm>
              <a:off x="131" y="2624"/>
              <a:ext cx="2502" cy="979"/>
            </a:xfrm>
            <a:custGeom>
              <a:avLst/>
              <a:gdLst>
                <a:gd name="T0" fmla="*/ 936 w 1056"/>
                <a:gd name="T1" fmla="*/ 0 h 412"/>
                <a:gd name="T2" fmla="*/ 334 w 1056"/>
                <a:gd name="T3" fmla="*/ 0 h 412"/>
                <a:gd name="T4" fmla="*/ 310 w 1056"/>
                <a:gd name="T5" fmla="*/ 13 h 412"/>
                <a:gd name="T6" fmla="*/ 294 w 1056"/>
                <a:gd name="T7" fmla="*/ 17 h 412"/>
                <a:gd name="T8" fmla="*/ 293 w 1056"/>
                <a:gd name="T9" fmla="*/ 17 h 412"/>
                <a:gd name="T10" fmla="*/ 293 w 1056"/>
                <a:gd name="T11" fmla="*/ 17 h 412"/>
                <a:gd name="T12" fmla="*/ 280 w 1056"/>
                <a:gd name="T13" fmla="*/ 12 h 412"/>
                <a:gd name="T14" fmla="*/ 248 w 1056"/>
                <a:gd name="T15" fmla="*/ 2 h 412"/>
                <a:gd name="T16" fmla="*/ 183 w 1056"/>
                <a:gd name="T17" fmla="*/ 35 h 412"/>
                <a:gd name="T18" fmla="*/ 166 w 1056"/>
                <a:gd name="T19" fmla="*/ 56 h 412"/>
                <a:gd name="T20" fmla="*/ 151 w 1056"/>
                <a:gd name="T21" fmla="*/ 78 h 412"/>
                <a:gd name="T22" fmla="*/ 55 w 1056"/>
                <a:gd name="T23" fmla="*/ 247 h 412"/>
                <a:gd name="T24" fmla="*/ 0 w 1056"/>
                <a:gd name="T25" fmla="*/ 412 h 412"/>
                <a:gd name="T26" fmla="*/ 159 w 1056"/>
                <a:gd name="T27" fmla="*/ 276 h 412"/>
                <a:gd name="T28" fmla="*/ 1056 w 1056"/>
                <a:gd name="T29" fmla="*/ 257 h 412"/>
                <a:gd name="T30" fmla="*/ 936 w 1056"/>
                <a:gd name="T31" fmla="*/ 0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6" h="412">
                  <a:moveTo>
                    <a:pt x="936" y="0"/>
                  </a:moveTo>
                  <a:cubicBezTo>
                    <a:pt x="733" y="0"/>
                    <a:pt x="347" y="1"/>
                    <a:pt x="334" y="0"/>
                  </a:cubicBezTo>
                  <a:cubicBezTo>
                    <a:pt x="319" y="0"/>
                    <a:pt x="317" y="10"/>
                    <a:pt x="310" y="13"/>
                  </a:cubicBezTo>
                  <a:cubicBezTo>
                    <a:pt x="305" y="16"/>
                    <a:pt x="298" y="17"/>
                    <a:pt x="294" y="17"/>
                  </a:cubicBezTo>
                  <a:cubicBezTo>
                    <a:pt x="293" y="17"/>
                    <a:pt x="293" y="17"/>
                    <a:pt x="293" y="17"/>
                  </a:cubicBezTo>
                  <a:cubicBezTo>
                    <a:pt x="293" y="17"/>
                    <a:pt x="293" y="17"/>
                    <a:pt x="293" y="17"/>
                  </a:cubicBezTo>
                  <a:cubicBezTo>
                    <a:pt x="287" y="17"/>
                    <a:pt x="284" y="15"/>
                    <a:pt x="280" y="12"/>
                  </a:cubicBezTo>
                  <a:cubicBezTo>
                    <a:pt x="274" y="9"/>
                    <a:pt x="266" y="1"/>
                    <a:pt x="248" y="2"/>
                  </a:cubicBezTo>
                  <a:cubicBezTo>
                    <a:pt x="228" y="2"/>
                    <a:pt x="203" y="15"/>
                    <a:pt x="183" y="35"/>
                  </a:cubicBezTo>
                  <a:cubicBezTo>
                    <a:pt x="178" y="40"/>
                    <a:pt x="172" y="47"/>
                    <a:pt x="166" y="56"/>
                  </a:cubicBezTo>
                  <a:cubicBezTo>
                    <a:pt x="160" y="63"/>
                    <a:pt x="155" y="70"/>
                    <a:pt x="151" y="78"/>
                  </a:cubicBezTo>
                  <a:cubicBezTo>
                    <a:pt x="117" y="138"/>
                    <a:pt x="76" y="211"/>
                    <a:pt x="55" y="247"/>
                  </a:cubicBezTo>
                  <a:cubicBezTo>
                    <a:pt x="18" y="314"/>
                    <a:pt x="0" y="363"/>
                    <a:pt x="0" y="412"/>
                  </a:cubicBezTo>
                  <a:cubicBezTo>
                    <a:pt x="0" y="412"/>
                    <a:pt x="58" y="273"/>
                    <a:pt x="159" y="276"/>
                  </a:cubicBezTo>
                  <a:cubicBezTo>
                    <a:pt x="261" y="279"/>
                    <a:pt x="1056" y="257"/>
                    <a:pt x="1056" y="257"/>
                  </a:cubicBezTo>
                  <a:lnTo>
                    <a:pt x="936" y="0"/>
                  </a:lnTo>
                  <a:close/>
                </a:path>
              </a:pathLst>
            </a:custGeom>
            <a:gradFill>
              <a:gsLst>
                <a:gs pos="100000">
                  <a:schemeClr val="accent1">
                    <a:lumMod val="50000"/>
                  </a:schemeClr>
                </a:gs>
                <a:gs pos="0">
                  <a:schemeClr val="accent1">
                    <a:lumMod val="50000"/>
                  </a:schemeClr>
                </a:gs>
                <a:gs pos="32000">
                  <a:schemeClr val="accent1">
                    <a:lumMod val="75000"/>
                  </a:schemeClr>
                </a:gs>
              </a:gsLst>
              <a:lin ang="9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4" name="Freeform 343"/>
            <p:cNvSpPr>
              <a:spLocks/>
            </p:cNvSpPr>
            <p:nvPr/>
          </p:nvSpPr>
          <p:spPr bwMode="auto">
            <a:xfrm>
              <a:off x="214" y="3776"/>
              <a:ext cx="2224" cy="10"/>
            </a:xfrm>
            <a:custGeom>
              <a:avLst/>
              <a:gdLst>
                <a:gd name="T0" fmla="*/ 0 w 939"/>
                <a:gd name="T1" fmla="*/ 1 h 4"/>
                <a:gd name="T2" fmla="*/ 1 w 939"/>
                <a:gd name="T3" fmla="*/ 3 h 4"/>
                <a:gd name="T4" fmla="*/ 939 w 939"/>
                <a:gd name="T5" fmla="*/ 3 h 4"/>
                <a:gd name="T6" fmla="*/ 938 w 939"/>
                <a:gd name="T7" fmla="*/ 0 h 4"/>
                <a:gd name="T8" fmla="*/ 0 w 939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9" h="4">
                  <a:moveTo>
                    <a:pt x="0" y="1"/>
                  </a:moveTo>
                  <a:cubicBezTo>
                    <a:pt x="1" y="4"/>
                    <a:pt x="0" y="1"/>
                    <a:pt x="1" y="3"/>
                  </a:cubicBezTo>
                  <a:cubicBezTo>
                    <a:pt x="939" y="3"/>
                    <a:pt x="939" y="3"/>
                    <a:pt x="939" y="3"/>
                  </a:cubicBezTo>
                  <a:cubicBezTo>
                    <a:pt x="938" y="1"/>
                    <a:pt x="938" y="2"/>
                    <a:pt x="938" y="0"/>
                  </a:cubicBez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1000">
                  <a:schemeClr val="accent2">
                    <a:lumMod val="60000"/>
                    <a:lumOff val="40000"/>
                  </a:schemeClr>
                </a:gs>
                <a:gs pos="100000">
                  <a:srgbClr val="E0CEA2">
                    <a:lumMod val="87000"/>
                    <a:lumOff val="13000"/>
                  </a:srgbClr>
                </a:gs>
              </a:gsLst>
              <a:lin ang="9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5" name="Freeform 344"/>
            <p:cNvSpPr>
              <a:spLocks/>
            </p:cNvSpPr>
            <p:nvPr/>
          </p:nvSpPr>
          <p:spPr bwMode="auto">
            <a:xfrm>
              <a:off x="195" y="3719"/>
              <a:ext cx="2236" cy="7"/>
            </a:xfrm>
            <a:custGeom>
              <a:avLst/>
              <a:gdLst>
                <a:gd name="T0" fmla="*/ 0 w 944"/>
                <a:gd name="T1" fmla="*/ 0 h 3"/>
                <a:gd name="T2" fmla="*/ 1 w 944"/>
                <a:gd name="T3" fmla="*/ 3 h 3"/>
                <a:gd name="T4" fmla="*/ 944 w 944"/>
                <a:gd name="T5" fmla="*/ 3 h 3"/>
                <a:gd name="T6" fmla="*/ 943 w 944"/>
                <a:gd name="T7" fmla="*/ 0 h 3"/>
                <a:gd name="T8" fmla="*/ 0 w 944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4" h="3">
                  <a:moveTo>
                    <a:pt x="0" y="0"/>
                  </a:moveTo>
                  <a:cubicBezTo>
                    <a:pt x="0" y="3"/>
                    <a:pt x="1" y="1"/>
                    <a:pt x="1" y="3"/>
                  </a:cubicBezTo>
                  <a:cubicBezTo>
                    <a:pt x="944" y="3"/>
                    <a:pt x="944" y="3"/>
                    <a:pt x="944" y="3"/>
                  </a:cubicBezTo>
                  <a:cubicBezTo>
                    <a:pt x="944" y="1"/>
                    <a:pt x="943" y="2"/>
                    <a:pt x="943" y="0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">
                  <a:schemeClr val="accent2">
                    <a:lumMod val="60000"/>
                    <a:lumOff val="40000"/>
                  </a:schemeClr>
                </a:gs>
                <a:gs pos="100000">
                  <a:srgbClr val="E0CEA2">
                    <a:lumMod val="87000"/>
                    <a:lumOff val="13000"/>
                  </a:srgbClr>
                </a:gs>
              </a:gsLst>
              <a:lin ang="9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6" name="Freeform 345"/>
            <p:cNvSpPr>
              <a:spLocks/>
            </p:cNvSpPr>
            <p:nvPr/>
          </p:nvSpPr>
          <p:spPr bwMode="auto">
            <a:xfrm>
              <a:off x="289" y="3890"/>
              <a:ext cx="2183" cy="10"/>
            </a:xfrm>
            <a:custGeom>
              <a:avLst/>
              <a:gdLst>
                <a:gd name="T0" fmla="*/ 919 w 921"/>
                <a:gd name="T1" fmla="*/ 0 h 4"/>
                <a:gd name="T2" fmla="*/ 0 w 921"/>
                <a:gd name="T3" fmla="*/ 0 h 4"/>
                <a:gd name="T4" fmla="*/ 4 w 921"/>
                <a:gd name="T5" fmla="*/ 4 h 4"/>
                <a:gd name="T6" fmla="*/ 921 w 921"/>
                <a:gd name="T7" fmla="*/ 4 h 4"/>
                <a:gd name="T8" fmla="*/ 919 w 921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1" h="4">
                  <a:moveTo>
                    <a:pt x="91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1" y="1"/>
                    <a:pt x="4" y="4"/>
                  </a:cubicBezTo>
                  <a:cubicBezTo>
                    <a:pt x="921" y="4"/>
                    <a:pt x="921" y="4"/>
                    <a:pt x="921" y="4"/>
                  </a:cubicBezTo>
                  <a:cubicBezTo>
                    <a:pt x="920" y="1"/>
                    <a:pt x="920" y="3"/>
                    <a:pt x="919" y="0"/>
                  </a:cubicBezTo>
                  <a:close/>
                </a:path>
              </a:pathLst>
            </a:custGeom>
            <a:gradFill>
              <a:gsLst>
                <a:gs pos="1000">
                  <a:schemeClr val="accent2">
                    <a:lumMod val="60000"/>
                    <a:lumOff val="40000"/>
                  </a:schemeClr>
                </a:gs>
                <a:gs pos="100000">
                  <a:srgbClr val="E0CEA2">
                    <a:lumMod val="87000"/>
                    <a:lumOff val="13000"/>
                  </a:srgbClr>
                </a:gs>
              </a:gsLst>
              <a:lin ang="9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7" name="Freeform 346"/>
            <p:cNvSpPr>
              <a:spLocks/>
            </p:cNvSpPr>
            <p:nvPr/>
          </p:nvSpPr>
          <p:spPr bwMode="auto">
            <a:xfrm>
              <a:off x="247" y="3833"/>
              <a:ext cx="2203" cy="10"/>
            </a:xfrm>
            <a:custGeom>
              <a:avLst/>
              <a:gdLst>
                <a:gd name="T0" fmla="*/ 0 w 930"/>
                <a:gd name="T1" fmla="*/ 1 h 4"/>
                <a:gd name="T2" fmla="*/ 2 w 930"/>
                <a:gd name="T3" fmla="*/ 4 h 4"/>
                <a:gd name="T4" fmla="*/ 930 w 930"/>
                <a:gd name="T5" fmla="*/ 4 h 4"/>
                <a:gd name="T6" fmla="*/ 929 w 930"/>
                <a:gd name="T7" fmla="*/ 0 h 4"/>
                <a:gd name="T8" fmla="*/ 0 w 930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0" h="4">
                  <a:moveTo>
                    <a:pt x="0" y="1"/>
                  </a:moveTo>
                  <a:cubicBezTo>
                    <a:pt x="1" y="3"/>
                    <a:pt x="0" y="1"/>
                    <a:pt x="2" y="4"/>
                  </a:cubicBezTo>
                  <a:cubicBezTo>
                    <a:pt x="930" y="4"/>
                    <a:pt x="930" y="4"/>
                    <a:pt x="930" y="4"/>
                  </a:cubicBezTo>
                  <a:cubicBezTo>
                    <a:pt x="929" y="1"/>
                    <a:pt x="930" y="3"/>
                    <a:pt x="929" y="0"/>
                  </a:cubicBezTo>
                  <a:lnTo>
                    <a:pt x="0" y="1"/>
                  </a:lnTo>
                  <a:close/>
                </a:path>
              </a:pathLst>
            </a:custGeom>
            <a:gradFill>
              <a:gsLst>
                <a:gs pos="1000">
                  <a:schemeClr val="accent2">
                    <a:lumMod val="60000"/>
                    <a:lumOff val="40000"/>
                  </a:schemeClr>
                </a:gs>
                <a:gs pos="100000">
                  <a:srgbClr val="E0CEA2">
                    <a:lumMod val="87000"/>
                    <a:lumOff val="13000"/>
                  </a:srgbClr>
                </a:gs>
              </a:gsLst>
              <a:lin ang="9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8" name="Freeform 347"/>
            <p:cNvSpPr>
              <a:spLocks/>
            </p:cNvSpPr>
            <p:nvPr/>
          </p:nvSpPr>
          <p:spPr bwMode="auto">
            <a:xfrm>
              <a:off x="188" y="3672"/>
              <a:ext cx="2241" cy="7"/>
            </a:xfrm>
            <a:custGeom>
              <a:avLst/>
              <a:gdLst>
                <a:gd name="T0" fmla="*/ 946 w 946"/>
                <a:gd name="T1" fmla="*/ 0 h 3"/>
                <a:gd name="T2" fmla="*/ 1 w 946"/>
                <a:gd name="T3" fmla="*/ 1 h 3"/>
                <a:gd name="T4" fmla="*/ 0 w 946"/>
                <a:gd name="T5" fmla="*/ 3 h 3"/>
                <a:gd name="T6" fmla="*/ 946 w 946"/>
                <a:gd name="T7" fmla="*/ 3 h 3"/>
                <a:gd name="T8" fmla="*/ 946 w 946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6" h="3">
                  <a:moveTo>
                    <a:pt x="94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3"/>
                    <a:pt x="0" y="1"/>
                    <a:pt x="0" y="3"/>
                  </a:cubicBezTo>
                  <a:cubicBezTo>
                    <a:pt x="946" y="3"/>
                    <a:pt x="946" y="3"/>
                    <a:pt x="946" y="3"/>
                  </a:cubicBezTo>
                  <a:cubicBezTo>
                    <a:pt x="946" y="1"/>
                    <a:pt x="946" y="2"/>
                    <a:pt x="946" y="0"/>
                  </a:cubicBezTo>
                  <a:close/>
                </a:path>
              </a:pathLst>
            </a:custGeom>
            <a:gradFill>
              <a:gsLst>
                <a:gs pos="1000">
                  <a:schemeClr val="accent2">
                    <a:lumMod val="60000"/>
                    <a:lumOff val="40000"/>
                  </a:schemeClr>
                </a:gs>
                <a:gs pos="100000">
                  <a:srgbClr val="E0CEA2">
                    <a:lumMod val="87000"/>
                    <a:lumOff val="13000"/>
                  </a:srgbClr>
                </a:gs>
              </a:gsLst>
              <a:lin ang="9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9" name="Freeform 348"/>
            <p:cNvSpPr>
              <a:spLocks/>
            </p:cNvSpPr>
            <p:nvPr/>
          </p:nvSpPr>
          <p:spPr bwMode="auto">
            <a:xfrm>
              <a:off x="259" y="3384"/>
              <a:ext cx="2210" cy="8"/>
            </a:xfrm>
            <a:custGeom>
              <a:avLst/>
              <a:gdLst>
                <a:gd name="T0" fmla="*/ 932 w 933"/>
                <a:gd name="T1" fmla="*/ 3 h 3"/>
                <a:gd name="T2" fmla="*/ 932 w 933"/>
                <a:gd name="T3" fmla="*/ 0 h 3"/>
                <a:gd name="T4" fmla="*/ 7 w 933"/>
                <a:gd name="T5" fmla="*/ 0 h 3"/>
                <a:gd name="T6" fmla="*/ 0 w 933"/>
                <a:gd name="T7" fmla="*/ 3 h 3"/>
                <a:gd name="T8" fmla="*/ 932 w 93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33" h="3">
                  <a:moveTo>
                    <a:pt x="932" y="3"/>
                  </a:moveTo>
                  <a:cubicBezTo>
                    <a:pt x="933" y="1"/>
                    <a:pt x="932" y="3"/>
                    <a:pt x="93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3"/>
                    <a:pt x="2" y="1"/>
                    <a:pt x="0" y="3"/>
                  </a:cubicBezTo>
                  <a:lnTo>
                    <a:pt x="932" y="3"/>
                  </a:lnTo>
                  <a:close/>
                </a:path>
              </a:pathLst>
            </a:custGeom>
            <a:gradFill>
              <a:gsLst>
                <a:gs pos="1000">
                  <a:schemeClr val="accent2">
                    <a:lumMod val="60000"/>
                    <a:lumOff val="40000"/>
                  </a:schemeClr>
                </a:gs>
                <a:gs pos="100000">
                  <a:srgbClr val="E0CEA2">
                    <a:lumMod val="87000"/>
                    <a:lumOff val="13000"/>
                  </a:srgbClr>
                </a:gs>
              </a:gsLst>
              <a:lin ang="9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0" name="Freeform 349"/>
            <p:cNvSpPr>
              <a:spLocks/>
            </p:cNvSpPr>
            <p:nvPr/>
          </p:nvSpPr>
          <p:spPr bwMode="auto">
            <a:xfrm>
              <a:off x="188" y="3615"/>
              <a:ext cx="2243" cy="7"/>
            </a:xfrm>
            <a:custGeom>
              <a:avLst/>
              <a:gdLst>
                <a:gd name="T0" fmla="*/ 946 w 947"/>
                <a:gd name="T1" fmla="*/ 3 h 3"/>
                <a:gd name="T2" fmla="*/ 947 w 947"/>
                <a:gd name="T3" fmla="*/ 0 h 3"/>
                <a:gd name="T4" fmla="*/ 1 w 947"/>
                <a:gd name="T5" fmla="*/ 1 h 3"/>
                <a:gd name="T6" fmla="*/ 0 w 947"/>
                <a:gd name="T7" fmla="*/ 3 h 3"/>
                <a:gd name="T8" fmla="*/ 946 w 947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7" h="3">
                  <a:moveTo>
                    <a:pt x="946" y="3"/>
                  </a:moveTo>
                  <a:cubicBezTo>
                    <a:pt x="947" y="1"/>
                    <a:pt x="947" y="2"/>
                    <a:pt x="947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3"/>
                    <a:pt x="1" y="1"/>
                    <a:pt x="0" y="3"/>
                  </a:cubicBezTo>
                  <a:lnTo>
                    <a:pt x="946" y="3"/>
                  </a:lnTo>
                  <a:close/>
                </a:path>
              </a:pathLst>
            </a:custGeom>
            <a:gradFill>
              <a:gsLst>
                <a:gs pos="1000">
                  <a:schemeClr val="accent2">
                    <a:lumMod val="60000"/>
                    <a:lumOff val="40000"/>
                  </a:schemeClr>
                </a:gs>
                <a:gs pos="100000">
                  <a:srgbClr val="E0CEA2">
                    <a:lumMod val="87000"/>
                    <a:lumOff val="13000"/>
                  </a:srgbClr>
                </a:gs>
              </a:gsLst>
              <a:lin ang="9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1" name="Freeform 350"/>
            <p:cNvSpPr>
              <a:spLocks/>
            </p:cNvSpPr>
            <p:nvPr/>
          </p:nvSpPr>
          <p:spPr bwMode="auto">
            <a:xfrm>
              <a:off x="192" y="3555"/>
              <a:ext cx="2244" cy="10"/>
            </a:xfrm>
            <a:custGeom>
              <a:avLst/>
              <a:gdLst>
                <a:gd name="T0" fmla="*/ 946 w 947"/>
                <a:gd name="T1" fmla="*/ 4 h 4"/>
                <a:gd name="T2" fmla="*/ 947 w 947"/>
                <a:gd name="T3" fmla="*/ 0 h 4"/>
                <a:gd name="T4" fmla="*/ 2 w 947"/>
                <a:gd name="T5" fmla="*/ 1 h 4"/>
                <a:gd name="T6" fmla="*/ 0 w 947"/>
                <a:gd name="T7" fmla="*/ 4 h 4"/>
                <a:gd name="T8" fmla="*/ 946 w 947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7" h="4">
                  <a:moveTo>
                    <a:pt x="946" y="4"/>
                  </a:moveTo>
                  <a:cubicBezTo>
                    <a:pt x="947" y="1"/>
                    <a:pt x="946" y="2"/>
                    <a:pt x="947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3"/>
                    <a:pt x="1" y="1"/>
                    <a:pt x="0" y="4"/>
                  </a:cubicBezTo>
                  <a:lnTo>
                    <a:pt x="946" y="4"/>
                  </a:lnTo>
                  <a:close/>
                </a:path>
              </a:pathLst>
            </a:custGeom>
            <a:gradFill>
              <a:gsLst>
                <a:gs pos="1000">
                  <a:schemeClr val="accent2">
                    <a:lumMod val="60000"/>
                    <a:lumOff val="40000"/>
                  </a:schemeClr>
                </a:gs>
                <a:gs pos="100000">
                  <a:srgbClr val="E0CEA2">
                    <a:lumMod val="87000"/>
                    <a:lumOff val="13000"/>
                  </a:srgbClr>
                </a:gs>
              </a:gsLst>
              <a:lin ang="9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2" name="Freeform 351"/>
            <p:cNvSpPr>
              <a:spLocks/>
            </p:cNvSpPr>
            <p:nvPr/>
          </p:nvSpPr>
          <p:spPr bwMode="auto">
            <a:xfrm>
              <a:off x="387" y="3947"/>
              <a:ext cx="2113" cy="10"/>
            </a:xfrm>
            <a:custGeom>
              <a:avLst/>
              <a:gdLst>
                <a:gd name="T0" fmla="*/ 890 w 892"/>
                <a:gd name="T1" fmla="*/ 0 h 4"/>
                <a:gd name="T2" fmla="*/ 0 w 892"/>
                <a:gd name="T3" fmla="*/ 0 h 4"/>
                <a:gd name="T4" fmla="*/ 4 w 892"/>
                <a:gd name="T5" fmla="*/ 4 h 4"/>
                <a:gd name="T6" fmla="*/ 892 w 892"/>
                <a:gd name="T7" fmla="*/ 4 h 4"/>
                <a:gd name="T8" fmla="*/ 890 w 892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2" h="4">
                  <a:moveTo>
                    <a:pt x="89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" y="3"/>
                    <a:pt x="1" y="2"/>
                    <a:pt x="4" y="4"/>
                  </a:cubicBezTo>
                  <a:cubicBezTo>
                    <a:pt x="892" y="4"/>
                    <a:pt x="892" y="4"/>
                    <a:pt x="892" y="4"/>
                  </a:cubicBezTo>
                  <a:cubicBezTo>
                    <a:pt x="891" y="2"/>
                    <a:pt x="892" y="3"/>
                    <a:pt x="890" y="0"/>
                  </a:cubicBezTo>
                  <a:close/>
                </a:path>
              </a:pathLst>
            </a:custGeom>
            <a:gradFill>
              <a:gsLst>
                <a:gs pos="1000">
                  <a:schemeClr val="accent2">
                    <a:lumMod val="60000"/>
                    <a:lumOff val="40000"/>
                  </a:schemeClr>
                </a:gs>
                <a:gs pos="100000">
                  <a:srgbClr val="E0CEA2">
                    <a:lumMod val="87000"/>
                    <a:lumOff val="13000"/>
                  </a:srgbClr>
                </a:gs>
              </a:gsLst>
              <a:lin ang="9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3" name="Freeform 352"/>
            <p:cNvSpPr>
              <a:spLocks/>
            </p:cNvSpPr>
            <p:nvPr/>
          </p:nvSpPr>
          <p:spPr bwMode="auto">
            <a:xfrm>
              <a:off x="192" y="3498"/>
              <a:ext cx="2253" cy="10"/>
            </a:xfrm>
            <a:custGeom>
              <a:avLst/>
              <a:gdLst>
                <a:gd name="T0" fmla="*/ 950 w 951"/>
                <a:gd name="T1" fmla="*/ 4 h 4"/>
                <a:gd name="T2" fmla="*/ 951 w 951"/>
                <a:gd name="T3" fmla="*/ 0 h 4"/>
                <a:gd name="T4" fmla="*/ 2 w 951"/>
                <a:gd name="T5" fmla="*/ 0 h 4"/>
                <a:gd name="T6" fmla="*/ 0 w 951"/>
                <a:gd name="T7" fmla="*/ 4 h 4"/>
                <a:gd name="T8" fmla="*/ 950 w 951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1" h="4">
                  <a:moveTo>
                    <a:pt x="950" y="4"/>
                  </a:moveTo>
                  <a:cubicBezTo>
                    <a:pt x="950" y="1"/>
                    <a:pt x="951" y="2"/>
                    <a:pt x="95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2"/>
                    <a:pt x="1" y="1"/>
                    <a:pt x="0" y="4"/>
                  </a:cubicBezTo>
                  <a:lnTo>
                    <a:pt x="950" y="4"/>
                  </a:lnTo>
                  <a:close/>
                </a:path>
              </a:pathLst>
            </a:custGeom>
            <a:gradFill>
              <a:gsLst>
                <a:gs pos="1000">
                  <a:schemeClr val="accent2">
                    <a:lumMod val="60000"/>
                    <a:lumOff val="40000"/>
                  </a:schemeClr>
                </a:gs>
                <a:gs pos="100000">
                  <a:srgbClr val="E0CEA2">
                    <a:lumMod val="87000"/>
                    <a:lumOff val="13000"/>
                  </a:srgbClr>
                </a:gs>
              </a:gsLst>
              <a:lin ang="9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4" name="Freeform 353"/>
            <p:cNvSpPr>
              <a:spLocks/>
            </p:cNvSpPr>
            <p:nvPr/>
          </p:nvSpPr>
          <p:spPr bwMode="auto">
            <a:xfrm>
              <a:off x="218" y="3439"/>
              <a:ext cx="2237" cy="10"/>
            </a:xfrm>
            <a:custGeom>
              <a:avLst/>
              <a:gdLst>
                <a:gd name="T0" fmla="*/ 943 w 944"/>
                <a:gd name="T1" fmla="*/ 4 h 4"/>
                <a:gd name="T2" fmla="*/ 944 w 944"/>
                <a:gd name="T3" fmla="*/ 0 h 4"/>
                <a:gd name="T4" fmla="*/ 3 w 944"/>
                <a:gd name="T5" fmla="*/ 0 h 4"/>
                <a:gd name="T6" fmla="*/ 0 w 944"/>
                <a:gd name="T7" fmla="*/ 4 h 4"/>
                <a:gd name="T8" fmla="*/ 943 w 94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4" h="4">
                  <a:moveTo>
                    <a:pt x="943" y="4"/>
                  </a:moveTo>
                  <a:cubicBezTo>
                    <a:pt x="944" y="2"/>
                    <a:pt x="944" y="3"/>
                    <a:pt x="94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3"/>
                    <a:pt x="2" y="2"/>
                    <a:pt x="0" y="4"/>
                  </a:cubicBezTo>
                  <a:lnTo>
                    <a:pt x="943" y="4"/>
                  </a:lnTo>
                  <a:close/>
                </a:path>
              </a:pathLst>
            </a:custGeom>
            <a:gradFill>
              <a:gsLst>
                <a:gs pos="1000">
                  <a:schemeClr val="accent2">
                    <a:lumMod val="60000"/>
                    <a:lumOff val="40000"/>
                  </a:schemeClr>
                </a:gs>
                <a:gs pos="100000">
                  <a:srgbClr val="E0CEA2">
                    <a:lumMod val="87000"/>
                    <a:lumOff val="13000"/>
                  </a:srgbClr>
                </a:gs>
              </a:gsLst>
              <a:lin ang="9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5" name="Freeform 355"/>
            <p:cNvSpPr>
              <a:spLocks/>
            </p:cNvSpPr>
            <p:nvPr/>
          </p:nvSpPr>
          <p:spPr bwMode="auto">
            <a:xfrm>
              <a:off x="344" y="3327"/>
              <a:ext cx="2139" cy="10"/>
            </a:xfrm>
            <a:custGeom>
              <a:avLst/>
              <a:gdLst>
                <a:gd name="T0" fmla="*/ 8 w 903"/>
                <a:gd name="T1" fmla="*/ 0 h 4"/>
                <a:gd name="T2" fmla="*/ 2 w 903"/>
                <a:gd name="T3" fmla="*/ 3 h 4"/>
                <a:gd name="T4" fmla="*/ 0 w 903"/>
                <a:gd name="T5" fmla="*/ 3 h 4"/>
                <a:gd name="T6" fmla="*/ 902 w 903"/>
                <a:gd name="T7" fmla="*/ 3 h 4"/>
                <a:gd name="T8" fmla="*/ 903 w 903"/>
                <a:gd name="T9" fmla="*/ 0 h 4"/>
                <a:gd name="T10" fmla="*/ 8 w 903"/>
                <a:gd name="T1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3" h="4">
                  <a:moveTo>
                    <a:pt x="8" y="0"/>
                  </a:moveTo>
                  <a:cubicBezTo>
                    <a:pt x="3" y="2"/>
                    <a:pt x="6" y="0"/>
                    <a:pt x="2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889" y="4"/>
                    <a:pt x="902" y="3"/>
                  </a:cubicBezTo>
                  <a:cubicBezTo>
                    <a:pt x="902" y="3"/>
                    <a:pt x="903" y="0"/>
                    <a:pt x="903" y="0"/>
                  </a:cubicBezTo>
                  <a:lnTo>
                    <a:pt x="8" y="0"/>
                  </a:lnTo>
                  <a:close/>
                </a:path>
              </a:pathLst>
            </a:custGeom>
            <a:gradFill>
              <a:gsLst>
                <a:gs pos="1000">
                  <a:schemeClr val="accent2">
                    <a:lumMod val="60000"/>
                    <a:lumOff val="40000"/>
                  </a:schemeClr>
                </a:gs>
                <a:gs pos="100000">
                  <a:srgbClr val="E0CEA2">
                    <a:lumMod val="87000"/>
                    <a:lumOff val="13000"/>
                  </a:srgbClr>
                </a:gs>
              </a:gsLst>
              <a:lin ang="9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6" name="Freeform 356"/>
            <p:cNvSpPr>
              <a:spLocks/>
            </p:cNvSpPr>
            <p:nvPr/>
          </p:nvSpPr>
          <p:spPr bwMode="auto">
            <a:xfrm>
              <a:off x="176" y="3266"/>
              <a:ext cx="2331" cy="489"/>
            </a:xfrm>
            <a:custGeom>
              <a:avLst/>
              <a:gdLst>
                <a:gd name="T0" fmla="*/ 975 w 984"/>
                <a:gd name="T1" fmla="*/ 24 h 206"/>
                <a:gd name="T2" fmla="*/ 984 w 984"/>
                <a:gd name="T3" fmla="*/ 0 h 206"/>
                <a:gd name="T4" fmla="*/ 110 w 984"/>
                <a:gd name="T5" fmla="*/ 12 h 206"/>
                <a:gd name="T6" fmla="*/ 0 w 984"/>
                <a:gd name="T7" fmla="*/ 175 h 206"/>
                <a:gd name="T8" fmla="*/ 12 w 984"/>
                <a:gd name="T9" fmla="*/ 204 h 206"/>
                <a:gd name="T10" fmla="*/ 39 w 984"/>
                <a:gd name="T11" fmla="*/ 99 h 206"/>
                <a:gd name="T12" fmla="*/ 238 w 984"/>
                <a:gd name="T13" fmla="*/ 37 h 206"/>
                <a:gd name="T14" fmla="*/ 975 w 984"/>
                <a:gd name="T15" fmla="*/ 24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4" h="206">
                  <a:moveTo>
                    <a:pt x="975" y="24"/>
                  </a:moveTo>
                  <a:cubicBezTo>
                    <a:pt x="980" y="9"/>
                    <a:pt x="984" y="0"/>
                    <a:pt x="984" y="0"/>
                  </a:cubicBezTo>
                  <a:cubicBezTo>
                    <a:pt x="984" y="0"/>
                    <a:pt x="185" y="1"/>
                    <a:pt x="110" y="12"/>
                  </a:cubicBezTo>
                  <a:cubicBezTo>
                    <a:pt x="34" y="24"/>
                    <a:pt x="0" y="91"/>
                    <a:pt x="0" y="175"/>
                  </a:cubicBezTo>
                  <a:cubicBezTo>
                    <a:pt x="0" y="188"/>
                    <a:pt x="9" y="193"/>
                    <a:pt x="12" y="204"/>
                  </a:cubicBezTo>
                  <a:cubicBezTo>
                    <a:pt x="15" y="206"/>
                    <a:pt x="6" y="145"/>
                    <a:pt x="39" y="99"/>
                  </a:cubicBezTo>
                  <a:cubicBezTo>
                    <a:pt x="66" y="60"/>
                    <a:pt x="124" y="35"/>
                    <a:pt x="238" y="37"/>
                  </a:cubicBezTo>
                  <a:cubicBezTo>
                    <a:pt x="470" y="39"/>
                    <a:pt x="907" y="29"/>
                    <a:pt x="975" y="24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7" name="Freeform 357"/>
            <p:cNvSpPr>
              <a:spLocks/>
            </p:cNvSpPr>
            <p:nvPr/>
          </p:nvSpPr>
          <p:spPr bwMode="auto">
            <a:xfrm>
              <a:off x="164" y="3617"/>
              <a:ext cx="52" cy="5"/>
            </a:xfrm>
            <a:custGeom>
              <a:avLst/>
              <a:gdLst>
                <a:gd name="T0" fmla="*/ 21 w 22"/>
                <a:gd name="T1" fmla="*/ 2 h 2"/>
                <a:gd name="T2" fmla="*/ 22 w 22"/>
                <a:gd name="T3" fmla="*/ 0 h 2"/>
                <a:gd name="T4" fmla="*/ 11 w 22"/>
                <a:gd name="T5" fmla="*/ 0 h 2"/>
                <a:gd name="T6" fmla="*/ 11 w 22"/>
                <a:gd name="T7" fmla="*/ 2 h 2"/>
                <a:gd name="T8" fmla="*/ 0 w 22"/>
                <a:gd name="T9" fmla="*/ 2 h 2"/>
                <a:gd name="T10" fmla="*/ 21 w 22"/>
                <a:gd name="T11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2">
                  <a:moveTo>
                    <a:pt x="21" y="2"/>
                  </a:moveTo>
                  <a:cubicBezTo>
                    <a:pt x="22" y="0"/>
                    <a:pt x="21" y="2"/>
                    <a:pt x="2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2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21" y="2"/>
                  </a:lnTo>
                  <a:close/>
                </a:path>
              </a:pathLst>
            </a:custGeom>
            <a:solidFill>
              <a:srgbClr val="E1B8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8" name="Freeform 358"/>
            <p:cNvSpPr>
              <a:spLocks/>
            </p:cNvSpPr>
            <p:nvPr/>
          </p:nvSpPr>
          <p:spPr bwMode="auto">
            <a:xfrm>
              <a:off x="192" y="3558"/>
              <a:ext cx="45" cy="7"/>
            </a:xfrm>
            <a:custGeom>
              <a:avLst/>
              <a:gdLst>
                <a:gd name="T0" fmla="*/ 1 w 19"/>
                <a:gd name="T1" fmla="*/ 3 h 3"/>
                <a:gd name="T2" fmla="*/ 17 w 19"/>
                <a:gd name="T3" fmla="*/ 3 h 3"/>
                <a:gd name="T4" fmla="*/ 19 w 19"/>
                <a:gd name="T5" fmla="*/ 0 h 3"/>
                <a:gd name="T6" fmla="*/ 1 w 19"/>
                <a:gd name="T7" fmla="*/ 0 h 3"/>
                <a:gd name="T8" fmla="*/ 1 w 19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3">
                  <a:moveTo>
                    <a:pt x="1" y="3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9" y="0"/>
                    <a:pt x="16" y="2"/>
                    <a:pt x="19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2"/>
                    <a:pt x="1" y="0"/>
                    <a:pt x="1" y="3"/>
                  </a:cubicBezTo>
                  <a:close/>
                </a:path>
              </a:pathLst>
            </a:custGeom>
            <a:solidFill>
              <a:srgbClr val="E1B8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9" name="Freeform 359"/>
            <p:cNvSpPr>
              <a:spLocks/>
            </p:cNvSpPr>
            <p:nvPr/>
          </p:nvSpPr>
          <p:spPr bwMode="auto">
            <a:xfrm>
              <a:off x="209" y="3498"/>
              <a:ext cx="61" cy="10"/>
            </a:xfrm>
            <a:custGeom>
              <a:avLst/>
              <a:gdLst>
                <a:gd name="T0" fmla="*/ 22 w 26"/>
                <a:gd name="T1" fmla="*/ 4 h 4"/>
                <a:gd name="T2" fmla="*/ 26 w 26"/>
                <a:gd name="T3" fmla="*/ 0 h 4"/>
                <a:gd name="T4" fmla="*/ 2 w 26"/>
                <a:gd name="T5" fmla="*/ 0 h 4"/>
                <a:gd name="T6" fmla="*/ 0 w 26"/>
                <a:gd name="T7" fmla="*/ 4 h 4"/>
                <a:gd name="T8" fmla="*/ 22 w 26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4">
                  <a:moveTo>
                    <a:pt x="22" y="4"/>
                  </a:moveTo>
                  <a:cubicBezTo>
                    <a:pt x="25" y="1"/>
                    <a:pt x="23" y="2"/>
                    <a:pt x="26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1"/>
                    <a:pt x="0" y="4"/>
                  </a:cubicBezTo>
                  <a:lnTo>
                    <a:pt x="22" y="4"/>
                  </a:lnTo>
                  <a:close/>
                </a:path>
              </a:pathLst>
            </a:custGeom>
            <a:solidFill>
              <a:srgbClr val="E1B8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90" name="Freeform 360"/>
            <p:cNvSpPr>
              <a:spLocks/>
            </p:cNvSpPr>
            <p:nvPr/>
          </p:nvSpPr>
          <p:spPr bwMode="auto">
            <a:xfrm>
              <a:off x="195" y="3722"/>
              <a:ext cx="11" cy="4"/>
            </a:xfrm>
            <a:custGeom>
              <a:avLst/>
              <a:gdLst>
                <a:gd name="T0" fmla="*/ 5 w 5"/>
                <a:gd name="T1" fmla="*/ 2 h 2"/>
                <a:gd name="T2" fmla="*/ 5 w 5"/>
                <a:gd name="T3" fmla="*/ 0 h 2"/>
                <a:gd name="T4" fmla="*/ 0 w 5"/>
                <a:gd name="T5" fmla="*/ 0 h 2"/>
                <a:gd name="T6" fmla="*/ 0 w 5"/>
                <a:gd name="T7" fmla="*/ 2 h 2"/>
                <a:gd name="T8" fmla="*/ 5 w 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2">
                  <a:moveTo>
                    <a:pt x="5" y="2"/>
                  </a:moveTo>
                  <a:cubicBezTo>
                    <a:pt x="5" y="0"/>
                    <a:pt x="5" y="1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2"/>
                    <a:pt x="0" y="2"/>
                  </a:cubicBezTo>
                  <a:lnTo>
                    <a:pt x="5" y="2"/>
                  </a:lnTo>
                  <a:close/>
                </a:path>
              </a:pathLst>
            </a:custGeom>
            <a:solidFill>
              <a:srgbClr val="E1B8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291" name="Picture 36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" y="3758"/>
              <a:ext cx="57" cy="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2" name="Freeform 362"/>
            <p:cNvSpPr>
              <a:spLocks/>
            </p:cNvSpPr>
            <p:nvPr/>
          </p:nvSpPr>
          <p:spPr bwMode="auto">
            <a:xfrm>
              <a:off x="185" y="3674"/>
              <a:ext cx="26" cy="7"/>
            </a:xfrm>
            <a:custGeom>
              <a:avLst/>
              <a:gdLst>
                <a:gd name="T0" fmla="*/ 10 w 11"/>
                <a:gd name="T1" fmla="*/ 2 h 3"/>
                <a:gd name="T2" fmla="*/ 10 w 11"/>
                <a:gd name="T3" fmla="*/ 0 h 3"/>
                <a:gd name="T4" fmla="*/ 0 w 11"/>
                <a:gd name="T5" fmla="*/ 0 h 3"/>
                <a:gd name="T6" fmla="*/ 0 w 11"/>
                <a:gd name="T7" fmla="*/ 2 h 3"/>
                <a:gd name="T8" fmla="*/ 10 w 1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3">
                  <a:moveTo>
                    <a:pt x="10" y="2"/>
                  </a:moveTo>
                  <a:cubicBezTo>
                    <a:pt x="11" y="0"/>
                    <a:pt x="9" y="3"/>
                    <a:pt x="1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0"/>
                    <a:pt x="0" y="2"/>
                  </a:cubicBezTo>
                  <a:cubicBezTo>
                    <a:pt x="0" y="2"/>
                    <a:pt x="10" y="2"/>
                    <a:pt x="10" y="2"/>
                  </a:cubicBezTo>
                  <a:close/>
                </a:path>
              </a:pathLst>
            </a:custGeom>
            <a:solidFill>
              <a:srgbClr val="E1B8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93" name="Freeform 363"/>
            <p:cNvSpPr>
              <a:spLocks/>
            </p:cNvSpPr>
            <p:nvPr/>
          </p:nvSpPr>
          <p:spPr bwMode="auto">
            <a:xfrm>
              <a:off x="285" y="3384"/>
              <a:ext cx="156" cy="8"/>
            </a:xfrm>
            <a:custGeom>
              <a:avLst/>
              <a:gdLst>
                <a:gd name="T0" fmla="*/ 4 w 66"/>
                <a:gd name="T1" fmla="*/ 0 h 3"/>
                <a:gd name="T2" fmla="*/ 0 w 66"/>
                <a:gd name="T3" fmla="*/ 3 h 3"/>
                <a:gd name="T4" fmla="*/ 57 w 66"/>
                <a:gd name="T5" fmla="*/ 3 h 3"/>
                <a:gd name="T6" fmla="*/ 66 w 66"/>
                <a:gd name="T7" fmla="*/ 0 h 3"/>
                <a:gd name="T8" fmla="*/ 4 w 66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3">
                  <a:moveTo>
                    <a:pt x="4" y="0"/>
                  </a:moveTo>
                  <a:cubicBezTo>
                    <a:pt x="1" y="2"/>
                    <a:pt x="2" y="0"/>
                    <a:pt x="0" y="3"/>
                  </a:cubicBezTo>
                  <a:cubicBezTo>
                    <a:pt x="57" y="3"/>
                    <a:pt x="57" y="3"/>
                    <a:pt x="57" y="3"/>
                  </a:cubicBezTo>
                  <a:cubicBezTo>
                    <a:pt x="66" y="1"/>
                    <a:pt x="61" y="1"/>
                    <a:pt x="66" y="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E1B8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94" name="Freeform 364"/>
            <p:cNvSpPr>
              <a:spLocks/>
            </p:cNvSpPr>
            <p:nvPr/>
          </p:nvSpPr>
          <p:spPr bwMode="auto">
            <a:xfrm>
              <a:off x="218" y="3439"/>
              <a:ext cx="112" cy="10"/>
            </a:xfrm>
            <a:custGeom>
              <a:avLst/>
              <a:gdLst>
                <a:gd name="T0" fmla="*/ 41 w 47"/>
                <a:gd name="T1" fmla="*/ 4 h 4"/>
                <a:gd name="T2" fmla="*/ 47 w 47"/>
                <a:gd name="T3" fmla="*/ 0 h 4"/>
                <a:gd name="T4" fmla="*/ 4 w 47"/>
                <a:gd name="T5" fmla="*/ 0 h 4"/>
                <a:gd name="T6" fmla="*/ 0 w 47"/>
                <a:gd name="T7" fmla="*/ 4 h 4"/>
                <a:gd name="T8" fmla="*/ 0 w 47"/>
                <a:gd name="T9" fmla="*/ 4 h 4"/>
                <a:gd name="T10" fmla="*/ 41 w 47"/>
                <a:gd name="T1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" h="4">
                  <a:moveTo>
                    <a:pt x="41" y="4"/>
                  </a:moveTo>
                  <a:cubicBezTo>
                    <a:pt x="44" y="2"/>
                    <a:pt x="44" y="1"/>
                    <a:pt x="47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3"/>
                    <a:pt x="2" y="2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lnTo>
                    <a:pt x="41" y="4"/>
                  </a:lnTo>
                  <a:close/>
                </a:path>
              </a:pathLst>
            </a:custGeom>
            <a:solidFill>
              <a:srgbClr val="E1B8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95" name="Freeform 365"/>
            <p:cNvSpPr>
              <a:spLocks/>
            </p:cNvSpPr>
            <p:nvPr/>
          </p:nvSpPr>
          <p:spPr bwMode="auto">
            <a:xfrm>
              <a:off x="128" y="3230"/>
              <a:ext cx="2500" cy="808"/>
            </a:xfrm>
            <a:custGeom>
              <a:avLst/>
              <a:gdLst>
                <a:gd name="T0" fmla="*/ 150 w 1055"/>
                <a:gd name="T1" fmla="*/ 340 h 340"/>
                <a:gd name="T2" fmla="*/ 140 w 1055"/>
                <a:gd name="T3" fmla="*/ 339 h 340"/>
                <a:gd name="T4" fmla="*/ 0 w 1055"/>
                <a:gd name="T5" fmla="*/ 182 h 340"/>
                <a:gd name="T6" fmla="*/ 0 w 1055"/>
                <a:gd name="T7" fmla="*/ 160 h 340"/>
                <a:gd name="T8" fmla="*/ 51 w 1055"/>
                <a:gd name="T9" fmla="*/ 46 h 340"/>
                <a:gd name="T10" fmla="*/ 138 w 1055"/>
                <a:gd name="T11" fmla="*/ 2 h 340"/>
                <a:gd name="T12" fmla="*/ 180 w 1055"/>
                <a:gd name="T13" fmla="*/ 16 h 340"/>
                <a:gd name="T14" fmla="*/ 197 w 1055"/>
                <a:gd name="T15" fmla="*/ 21 h 340"/>
                <a:gd name="T16" fmla="*/ 198 w 1055"/>
                <a:gd name="T17" fmla="*/ 21 h 340"/>
                <a:gd name="T18" fmla="*/ 199 w 1055"/>
                <a:gd name="T19" fmla="*/ 21 h 340"/>
                <a:gd name="T20" fmla="*/ 221 w 1055"/>
                <a:gd name="T21" fmla="*/ 17 h 340"/>
                <a:gd name="T22" fmla="*/ 252 w 1055"/>
                <a:gd name="T23" fmla="*/ 2 h 340"/>
                <a:gd name="T24" fmla="*/ 1055 w 1055"/>
                <a:gd name="T25" fmla="*/ 2 h 340"/>
                <a:gd name="T26" fmla="*/ 990 w 1055"/>
                <a:gd name="T27" fmla="*/ 31 h 340"/>
                <a:gd name="T28" fmla="*/ 250 w 1055"/>
                <a:gd name="T29" fmla="*/ 31 h 340"/>
                <a:gd name="T30" fmla="*/ 228 w 1055"/>
                <a:gd name="T31" fmla="*/ 37 h 340"/>
                <a:gd name="T32" fmla="*/ 198 w 1055"/>
                <a:gd name="T33" fmla="*/ 47 h 340"/>
                <a:gd name="T34" fmla="*/ 169 w 1055"/>
                <a:gd name="T35" fmla="*/ 34 h 340"/>
                <a:gd name="T36" fmla="*/ 139 w 1055"/>
                <a:gd name="T37" fmla="*/ 28 h 340"/>
                <a:gd name="T38" fmla="*/ 138 w 1055"/>
                <a:gd name="T39" fmla="*/ 28 h 340"/>
                <a:gd name="T40" fmla="*/ 138 w 1055"/>
                <a:gd name="T41" fmla="*/ 28 h 340"/>
                <a:gd name="T42" fmla="*/ 70 w 1055"/>
                <a:gd name="T43" fmla="*/ 64 h 340"/>
                <a:gd name="T44" fmla="*/ 26 w 1055"/>
                <a:gd name="T45" fmla="*/ 160 h 340"/>
                <a:gd name="T46" fmla="*/ 26 w 1055"/>
                <a:gd name="T47" fmla="*/ 182 h 340"/>
                <a:gd name="T48" fmla="*/ 141 w 1055"/>
                <a:gd name="T49" fmla="*/ 308 h 340"/>
                <a:gd name="T50" fmla="*/ 175 w 1055"/>
                <a:gd name="T51" fmla="*/ 304 h 340"/>
                <a:gd name="T52" fmla="*/ 201 w 1055"/>
                <a:gd name="T53" fmla="*/ 294 h 340"/>
                <a:gd name="T54" fmla="*/ 228 w 1055"/>
                <a:gd name="T55" fmla="*/ 303 h 340"/>
                <a:gd name="T56" fmla="*/ 242 w 1055"/>
                <a:gd name="T57" fmla="*/ 308 h 340"/>
                <a:gd name="T58" fmla="*/ 981 w 1055"/>
                <a:gd name="T59" fmla="*/ 308 h 340"/>
                <a:gd name="T60" fmla="*/ 1055 w 1055"/>
                <a:gd name="T61" fmla="*/ 339 h 340"/>
                <a:gd name="T62" fmla="*/ 241 w 1055"/>
                <a:gd name="T63" fmla="*/ 339 h 340"/>
                <a:gd name="T64" fmla="*/ 214 w 1055"/>
                <a:gd name="T65" fmla="*/ 325 h 340"/>
                <a:gd name="T66" fmla="*/ 199 w 1055"/>
                <a:gd name="T67" fmla="*/ 321 h 340"/>
                <a:gd name="T68" fmla="*/ 185 w 1055"/>
                <a:gd name="T69" fmla="*/ 324 h 340"/>
                <a:gd name="T70" fmla="*/ 150 w 1055"/>
                <a:gd name="T71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55" h="340">
                  <a:moveTo>
                    <a:pt x="150" y="340"/>
                  </a:moveTo>
                  <a:cubicBezTo>
                    <a:pt x="147" y="340"/>
                    <a:pt x="144" y="340"/>
                    <a:pt x="140" y="339"/>
                  </a:cubicBezTo>
                  <a:cubicBezTo>
                    <a:pt x="77" y="337"/>
                    <a:pt x="0" y="266"/>
                    <a:pt x="0" y="182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0" y="105"/>
                    <a:pt x="32" y="65"/>
                    <a:pt x="51" y="46"/>
                  </a:cubicBezTo>
                  <a:cubicBezTo>
                    <a:pt x="79" y="19"/>
                    <a:pt x="112" y="2"/>
                    <a:pt x="138" y="2"/>
                  </a:cubicBezTo>
                  <a:cubicBezTo>
                    <a:pt x="162" y="0"/>
                    <a:pt x="172" y="11"/>
                    <a:pt x="180" y="16"/>
                  </a:cubicBezTo>
                  <a:cubicBezTo>
                    <a:pt x="186" y="18"/>
                    <a:pt x="190" y="22"/>
                    <a:pt x="197" y="21"/>
                  </a:cubicBezTo>
                  <a:cubicBezTo>
                    <a:pt x="198" y="21"/>
                    <a:pt x="198" y="21"/>
                    <a:pt x="198" y="21"/>
                  </a:cubicBezTo>
                  <a:cubicBezTo>
                    <a:pt x="199" y="21"/>
                    <a:pt x="199" y="21"/>
                    <a:pt x="199" y="21"/>
                  </a:cubicBezTo>
                  <a:cubicBezTo>
                    <a:pt x="205" y="22"/>
                    <a:pt x="214" y="20"/>
                    <a:pt x="221" y="17"/>
                  </a:cubicBezTo>
                  <a:cubicBezTo>
                    <a:pt x="230" y="13"/>
                    <a:pt x="232" y="1"/>
                    <a:pt x="252" y="2"/>
                  </a:cubicBezTo>
                  <a:cubicBezTo>
                    <a:pt x="269" y="2"/>
                    <a:pt x="785" y="2"/>
                    <a:pt x="1055" y="2"/>
                  </a:cubicBezTo>
                  <a:cubicBezTo>
                    <a:pt x="1055" y="2"/>
                    <a:pt x="1046" y="32"/>
                    <a:pt x="990" y="31"/>
                  </a:cubicBezTo>
                  <a:cubicBezTo>
                    <a:pt x="801" y="29"/>
                    <a:pt x="269" y="32"/>
                    <a:pt x="250" y="31"/>
                  </a:cubicBezTo>
                  <a:cubicBezTo>
                    <a:pt x="242" y="31"/>
                    <a:pt x="236" y="34"/>
                    <a:pt x="228" y="37"/>
                  </a:cubicBezTo>
                  <a:cubicBezTo>
                    <a:pt x="219" y="41"/>
                    <a:pt x="210" y="48"/>
                    <a:pt x="198" y="47"/>
                  </a:cubicBezTo>
                  <a:cubicBezTo>
                    <a:pt x="185" y="48"/>
                    <a:pt x="176" y="37"/>
                    <a:pt x="169" y="34"/>
                  </a:cubicBezTo>
                  <a:cubicBezTo>
                    <a:pt x="162" y="30"/>
                    <a:pt x="156" y="27"/>
                    <a:pt x="139" y="28"/>
                  </a:cubicBezTo>
                  <a:cubicBezTo>
                    <a:pt x="138" y="28"/>
                    <a:pt x="138" y="28"/>
                    <a:pt x="138" y="28"/>
                  </a:cubicBezTo>
                  <a:cubicBezTo>
                    <a:pt x="138" y="28"/>
                    <a:pt x="138" y="28"/>
                    <a:pt x="138" y="28"/>
                  </a:cubicBezTo>
                  <a:cubicBezTo>
                    <a:pt x="119" y="28"/>
                    <a:pt x="92" y="42"/>
                    <a:pt x="70" y="64"/>
                  </a:cubicBezTo>
                  <a:cubicBezTo>
                    <a:pt x="42" y="92"/>
                    <a:pt x="26" y="127"/>
                    <a:pt x="26" y="160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254"/>
                    <a:pt x="96" y="306"/>
                    <a:pt x="141" y="308"/>
                  </a:cubicBezTo>
                  <a:cubicBezTo>
                    <a:pt x="163" y="309"/>
                    <a:pt x="169" y="306"/>
                    <a:pt x="175" y="304"/>
                  </a:cubicBezTo>
                  <a:cubicBezTo>
                    <a:pt x="181" y="301"/>
                    <a:pt x="188" y="294"/>
                    <a:pt x="201" y="294"/>
                  </a:cubicBezTo>
                  <a:cubicBezTo>
                    <a:pt x="216" y="294"/>
                    <a:pt x="223" y="300"/>
                    <a:pt x="228" y="303"/>
                  </a:cubicBezTo>
                  <a:cubicBezTo>
                    <a:pt x="232" y="305"/>
                    <a:pt x="234" y="308"/>
                    <a:pt x="242" y="308"/>
                  </a:cubicBezTo>
                  <a:cubicBezTo>
                    <a:pt x="259" y="308"/>
                    <a:pt x="784" y="311"/>
                    <a:pt x="981" y="308"/>
                  </a:cubicBezTo>
                  <a:cubicBezTo>
                    <a:pt x="1046" y="307"/>
                    <a:pt x="1055" y="339"/>
                    <a:pt x="1055" y="339"/>
                  </a:cubicBezTo>
                  <a:cubicBezTo>
                    <a:pt x="1047" y="339"/>
                    <a:pt x="263" y="339"/>
                    <a:pt x="241" y="339"/>
                  </a:cubicBezTo>
                  <a:cubicBezTo>
                    <a:pt x="228" y="339"/>
                    <a:pt x="220" y="329"/>
                    <a:pt x="214" y="325"/>
                  </a:cubicBezTo>
                  <a:cubicBezTo>
                    <a:pt x="210" y="323"/>
                    <a:pt x="208" y="321"/>
                    <a:pt x="199" y="321"/>
                  </a:cubicBezTo>
                  <a:cubicBezTo>
                    <a:pt x="192" y="321"/>
                    <a:pt x="190" y="322"/>
                    <a:pt x="185" y="324"/>
                  </a:cubicBezTo>
                  <a:cubicBezTo>
                    <a:pt x="177" y="328"/>
                    <a:pt x="169" y="340"/>
                    <a:pt x="150" y="340"/>
                  </a:cubicBezTo>
                  <a:close/>
                </a:path>
              </a:pathLst>
            </a:custGeom>
            <a:gradFill>
              <a:gsLst>
                <a:gs pos="100000">
                  <a:schemeClr val="accent1">
                    <a:lumMod val="75000"/>
                  </a:schemeClr>
                </a:gs>
                <a:gs pos="1000">
                  <a:schemeClr val="accent1"/>
                </a:gs>
              </a:gsLst>
              <a:lin ang="9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96" name="Freeform 366"/>
            <p:cNvSpPr>
              <a:spLocks/>
            </p:cNvSpPr>
            <p:nvPr/>
          </p:nvSpPr>
          <p:spPr bwMode="auto">
            <a:xfrm>
              <a:off x="730" y="3223"/>
              <a:ext cx="1893" cy="21"/>
            </a:xfrm>
            <a:custGeom>
              <a:avLst/>
              <a:gdLst>
                <a:gd name="T0" fmla="*/ 1 w 799"/>
                <a:gd name="T1" fmla="*/ 5 h 9"/>
                <a:gd name="T2" fmla="*/ 799 w 799"/>
                <a:gd name="T3" fmla="*/ 5 h 9"/>
                <a:gd name="T4" fmla="*/ 782 w 799"/>
                <a:gd name="T5" fmla="*/ 7 h 9"/>
                <a:gd name="T6" fmla="*/ 1 w 799"/>
                <a:gd name="T7" fmla="*/ 7 h 9"/>
                <a:gd name="T8" fmla="*/ 1 w 799"/>
                <a:gd name="T9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9" h="9">
                  <a:moveTo>
                    <a:pt x="1" y="5"/>
                  </a:moveTo>
                  <a:cubicBezTo>
                    <a:pt x="1" y="0"/>
                    <a:pt x="799" y="5"/>
                    <a:pt x="799" y="5"/>
                  </a:cubicBezTo>
                  <a:cubicBezTo>
                    <a:pt x="799" y="5"/>
                    <a:pt x="793" y="6"/>
                    <a:pt x="782" y="7"/>
                  </a:cubicBezTo>
                  <a:cubicBezTo>
                    <a:pt x="590" y="9"/>
                    <a:pt x="124" y="6"/>
                    <a:pt x="1" y="7"/>
                  </a:cubicBezTo>
                  <a:cubicBezTo>
                    <a:pt x="0" y="6"/>
                    <a:pt x="1" y="5"/>
                    <a:pt x="1" y="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97" name="Freeform 367"/>
            <p:cNvSpPr>
              <a:spLocks/>
            </p:cNvSpPr>
            <p:nvPr/>
          </p:nvSpPr>
          <p:spPr bwMode="auto">
            <a:xfrm>
              <a:off x="514" y="2646"/>
              <a:ext cx="280" cy="622"/>
            </a:xfrm>
            <a:custGeom>
              <a:avLst/>
              <a:gdLst>
                <a:gd name="T0" fmla="*/ 268 w 280"/>
                <a:gd name="T1" fmla="*/ 0 h 622"/>
                <a:gd name="T2" fmla="*/ 0 w 280"/>
                <a:gd name="T3" fmla="*/ 598 h 622"/>
                <a:gd name="T4" fmla="*/ 41 w 280"/>
                <a:gd name="T5" fmla="*/ 622 h 622"/>
                <a:gd name="T6" fmla="*/ 280 w 280"/>
                <a:gd name="T7" fmla="*/ 7 h 622"/>
                <a:gd name="T8" fmla="*/ 268 w 280"/>
                <a:gd name="T9" fmla="*/ 0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0" h="622">
                  <a:moveTo>
                    <a:pt x="268" y="0"/>
                  </a:moveTo>
                  <a:lnTo>
                    <a:pt x="0" y="598"/>
                  </a:lnTo>
                  <a:lnTo>
                    <a:pt x="41" y="622"/>
                  </a:lnTo>
                  <a:lnTo>
                    <a:pt x="280" y="7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98" name="Freeform 368"/>
            <p:cNvSpPr>
              <a:spLocks/>
            </p:cNvSpPr>
            <p:nvPr/>
          </p:nvSpPr>
          <p:spPr bwMode="auto">
            <a:xfrm>
              <a:off x="668" y="2655"/>
              <a:ext cx="197" cy="601"/>
            </a:xfrm>
            <a:custGeom>
              <a:avLst/>
              <a:gdLst>
                <a:gd name="T0" fmla="*/ 173 w 197"/>
                <a:gd name="T1" fmla="*/ 7 h 601"/>
                <a:gd name="T2" fmla="*/ 0 w 197"/>
                <a:gd name="T3" fmla="*/ 601 h 601"/>
                <a:gd name="T4" fmla="*/ 60 w 197"/>
                <a:gd name="T5" fmla="*/ 577 h 601"/>
                <a:gd name="T6" fmla="*/ 197 w 197"/>
                <a:gd name="T7" fmla="*/ 0 h 601"/>
                <a:gd name="T8" fmla="*/ 173 w 197"/>
                <a:gd name="T9" fmla="*/ 7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601">
                  <a:moveTo>
                    <a:pt x="173" y="7"/>
                  </a:moveTo>
                  <a:lnTo>
                    <a:pt x="0" y="601"/>
                  </a:lnTo>
                  <a:lnTo>
                    <a:pt x="60" y="577"/>
                  </a:lnTo>
                  <a:lnTo>
                    <a:pt x="197" y="0"/>
                  </a:lnTo>
                  <a:lnTo>
                    <a:pt x="173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99" name="Freeform 369"/>
            <p:cNvSpPr>
              <a:spLocks/>
            </p:cNvSpPr>
            <p:nvPr/>
          </p:nvSpPr>
          <p:spPr bwMode="auto">
            <a:xfrm>
              <a:off x="439" y="2634"/>
              <a:ext cx="327" cy="603"/>
            </a:xfrm>
            <a:custGeom>
              <a:avLst/>
              <a:gdLst>
                <a:gd name="T0" fmla="*/ 317 w 327"/>
                <a:gd name="T1" fmla="*/ 0 h 603"/>
                <a:gd name="T2" fmla="*/ 0 w 327"/>
                <a:gd name="T3" fmla="*/ 601 h 603"/>
                <a:gd name="T4" fmla="*/ 45 w 327"/>
                <a:gd name="T5" fmla="*/ 603 h 603"/>
                <a:gd name="T6" fmla="*/ 327 w 327"/>
                <a:gd name="T7" fmla="*/ 2 h 603"/>
                <a:gd name="T8" fmla="*/ 317 w 327"/>
                <a:gd name="T9" fmla="*/ 0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7" h="603">
                  <a:moveTo>
                    <a:pt x="317" y="0"/>
                  </a:moveTo>
                  <a:lnTo>
                    <a:pt x="0" y="601"/>
                  </a:lnTo>
                  <a:lnTo>
                    <a:pt x="45" y="603"/>
                  </a:lnTo>
                  <a:lnTo>
                    <a:pt x="327" y="2"/>
                  </a:lnTo>
                  <a:lnTo>
                    <a:pt x="3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3" name="redbook"/>
          <p:cNvGrpSpPr>
            <a:grpSpLocks noChangeAspect="1"/>
          </p:cNvGrpSpPr>
          <p:nvPr/>
        </p:nvGrpSpPr>
        <p:grpSpPr bwMode="auto">
          <a:xfrm rot="20588964">
            <a:off x="1696315" y="4623324"/>
            <a:ext cx="650019" cy="2120675"/>
            <a:chOff x="1664" y="660"/>
            <a:chExt cx="1334" cy="3302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174" name="AutoShape 109"/>
            <p:cNvSpPr>
              <a:spLocks noChangeAspect="1" noChangeArrowheads="1" noTextEdit="1"/>
            </p:cNvSpPr>
            <p:nvPr/>
          </p:nvSpPr>
          <p:spPr bwMode="auto">
            <a:xfrm>
              <a:off x="1668" y="664"/>
              <a:ext cx="1326" cy="3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5" name="Freeform 111"/>
            <p:cNvSpPr>
              <a:spLocks/>
            </p:cNvSpPr>
            <p:nvPr/>
          </p:nvSpPr>
          <p:spPr bwMode="auto">
            <a:xfrm>
              <a:off x="1710" y="725"/>
              <a:ext cx="1272" cy="549"/>
            </a:xfrm>
            <a:custGeom>
              <a:avLst/>
              <a:gdLst>
                <a:gd name="T0" fmla="*/ 7 w 334"/>
                <a:gd name="T1" fmla="*/ 3 h 145"/>
                <a:gd name="T2" fmla="*/ 27 w 334"/>
                <a:gd name="T3" fmla="*/ 8 h 145"/>
                <a:gd name="T4" fmla="*/ 30 w 334"/>
                <a:gd name="T5" fmla="*/ 29 h 145"/>
                <a:gd name="T6" fmla="*/ 32 w 334"/>
                <a:gd name="T7" fmla="*/ 9 h 145"/>
                <a:gd name="T8" fmla="*/ 83 w 334"/>
                <a:gd name="T9" fmla="*/ 17 h 145"/>
                <a:gd name="T10" fmla="*/ 85 w 334"/>
                <a:gd name="T11" fmla="*/ 26 h 145"/>
                <a:gd name="T12" fmla="*/ 87 w 334"/>
                <a:gd name="T13" fmla="*/ 17 h 145"/>
                <a:gd name="T14" fmla="*/ 140 w 334"/>
                <a:gd name="T15" fmla="*/ 19 h 145"/>
                <a:gd name="T16" fmla="*/ 141 w 334"/>
                <a:gd name="T17" fmla="*/ 41 h 145"/>
                <a:gd name="T18" fmla="*/ 144 w 334"/>
                <a:gd name="T19" fmla="*/ 19 h 145"/>
                <a:gd name="T20" fmla="*/ 178 w 334"/>
                <a:gd name="T21" fmla="*/ 19 h 145"/>
                <a:gd name="T22" fmla="*/ 180 w 334"/>
                <a:gd name="T23" fmla="*/ 25 h 145"/>
                <a:gd name="T24" fmla="*/ 182 w 334"/>
                <a:gd name="T25" fmla="*/ 18 h 145"/>
                <a:gd name="T26" fmla="*/ 185 w 334"/>
                <a:gd name="T27" fmla="*/ 18 h 145"/>
                <a:gd name="T28" fmla="*/ 187 w 334"/>
                <a:gd name="T29" fmla="*/ 30 h 145"/>
                <a:gd name="T30" fmla="*/ 188 w 334"/>
                <a:gd name="T31" fmla="*/ 19 h 145"/>
                <a:gd name="T32" fmla="*/ 228 w 334"/>
                <a:gd name="T33" fmla="*/ 15 h 145"/>
                <a:gd name="T34" fmla="*/ 233 w 334"/>
                <a:gd name="T35" fmla="*/ 23 h 145"/>
                <a:gd name="T36" fmla="*/ 234 w 334"/>
                <a:gd name="T37" fmla="*/ 14 h 145"/>
                <a:gd name="T38" fmla="*/ 239 w 334"/>
                <a:gd name="T39" fmla="*/ 14 h 145"/>
                <a:gd name="T40" fmla="*/ 242 w 334"/>
                <a:gd name="T41" fmla="*/ 30 h 145"/>
                <a:gd name="T42" fmla="*/ 243 w 334"/>
                <a:gd name="T43" fmla="*/ 13 h 145"/>
                <a:gd name="T44" fmla="*/ 279 w 334"/>
                <a:gd name="T45" fmla="*/ 8 h 145"/>
                <a:gd name="T46" fmla="*/ 283 w 334"/>
                <a:gd name="T47" fmla="*/ 26 h 145"/>
                <a:gd name="T48" fmla="*/ 286 w 334"/>
                <a:gd name="T49" fmla="*/ 8 h 145"/>
                <a:gd name="T50" fmla="*/ 321 w 334"/>
                <a:gd name="T51" fmla="*/ 1 h 145"/>
                <a:gd name="T52" fmla="*/ 314 w 334"/>
                <a:gd name="T53" fmla="*/ 108 h 145"/>
                <a:gd name="T54" fmla="*/ 20 w 334"/>
                <a:gd name="T55" fmla="*/ 118 h 145"/>
                <a:gd name="T56" fmla="*/ 7 w 334"/>
                <a:gd name="T57" fmla="*/ 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34" h="145">
                  <a:moveTo>
                    <a:pt x="7" y="3"/>
                  </a:moveTo>
                  <a:cubicBezTo>
                    <a:pt x="7" y="3"/>
                    <a:pt x="14" y="5"/>
                    <a:pt x="27" y="8"/>
                  </a:cubicBezTo>
                  <a:cubicBezTo>
                    <a:pt x="29" y="8"/>
                    <a:pt x="28" y="29"/>
                    <a:pt x="30" y="29"/>
                  </a:cubicBezTo>
                  <a:cubicBezTo>
                    <a:pt x="31" y="29"/>
                    <a:pt x="31" y="9"/>
                    <a:pt x="32" y="9"/>
                  </a:cubicBezTo>
                  <a:cubicBezTo>
                    <a:pt x="44" y="12"/>
                    <a:pt x="63" y="15"/>
                    <a:pt x="83" y="17"/>
                  </a:cubicBezTo>
                  <a:cubicBezTo>
                    <a:pt x="84" y="17"/>
                    <a:pt x="84" y="26"/>
                    <a:pt x="85" y="26"/>
                  </a:cubicBezTo>
                  <a:cubicBezTo>
                    <a:pt x="86" y="26"/>
                    <a:pt x="86" y="17"/>
                    <a:pt x="87" y="17"/>
                  </a:cubicBezTo>
                  <a:cubicBezTo>
                    <a:pt x="101" y="18"/>
                    <a:pt x="121" y="19"/>
                    <a:pt x="140" y="19"/>
                  </a:cubicBezTo>
                  <a:cubicBezTo>
                    <a:pt x="141" y="19"/>
                    <a:pt x="140" y="41"/>
                    <a:pt x="141" y="41"/>
                  </a:cubicBezTo>
                  <a:cubicBezTo>
                    <a:pt x="143" y="41"/>
                    <a:pt x="143" y="19"/>
                    <a:pt x="144" y="19"/>
                  </a:cubicBezTo>
                  <a:cubicBezTo>
                    <a:pt x="155" y="19"/>
                    <a:pt x="166" y="19"/>
                    <a:pt x="178" y="19"/>
                  </a:cubicBezTo>
                  <a:cubicBezTo>
                    <a:pt x="178" y="19"/>
                    <a:pt x="179" y="25"/>
                    <a:pt x="180" y="25"/>
                  </a:cubicBezTo>
                  <a:cubicBezTo>
                    <a:pt x="181" y="25"/>
                    <a:pt x="181" y="18"/>
                    <a:pt x="182" y="18"/>
                  </a:cubicBezTo>
                  <a:cubicBezTo>
                    <a:pt x="183" y="18"/>
                    <a:pt x="184" y="18"/>
                    <a:pt x="185" y="18"/>
                  </a:cubicBezTo>
                  <a:cubicBezTo>
                    <a:pt x="185" y="18"/>
                    <a:pt x="186" y="30"/>
                    <a:pt x="187" y="30"/>
                  </a:cubicBezTo>
                  <a:cubicBezTo>
                    <a:pt x="187" y="30"/>
                    <a:pt x="187" y="19"/>
                    <a:pt x="188" y="19"/>
                  </a:cubicBezTo>
                  <a:cubicBezTo>
                    <a:pt x="200" y="18"/>
                    <a:pt x="214" y="17"/>
                    <a:pt x="228" y="15"/>
                  </a:cubicBezTo>
                  <a:cubicBezTo>
                    <a:pt x="230" y="15"/>
                    <a:pt x="231" y="23"/>
                    <a:pt x="233" y="23"/>
                  </a:cubicBezTo>
                  <a:cubicBezTo>
                    <a:pt x="235" y="23"/>
                    <a:pt x="233" y="14"/>
                    <a:pt x="234" y="14"/>
                  </a:cubicBezTo>
                  <a:cubicBezTo>
                    <a:pt x="236" y="14"/>
                    <a:pt x="237" y="14"/>
                    <a:pt x="239" y="14"/>
                  </a:cubicBezTo>
                  <a:cubicBezTo>
                    <a:pt x="239" y="14"/>
                    <a:pt x="241" y="30"/>
                    <a:pt x="242" y="30"/>
                  </a:cubicBezTo>
                  <a:cubicBezTo>
                    <a:pt x="242" y="30"/>
                    <a:pt x="242" y="13"/>
                    <a:pt x="243" y="13"/>
                  </a:cubicBezTo>
                  <a:cubicBezTo>
                    <a:pt x="254" y="12"/>
                    <a:pt x="267" y="10"/>
                    <a:pt x="279" y="8"/>
                  </a:cubicBezTo>
                  <a:cubicBezTo>
                    <a:pt x="281" y="8"/>
                    <a:pt x="282" y="26"/>
                    <a:pt x="283" y="26"/>
                  </a:cubicBezTo>
                  <a:cubicBezTo>
                    <a:pt x="285" y="26"/>
                    <a:pt x="283" y="8"/>
                    <a:pt x="286" y="8"/>
                  </a:cubicBezTo>
                  <a:cubicBezTo>
                    <a:pt x="296" y="6"/>
                    <a:pt x="311" y="3"/>
                    <a:pt x="321" y="1"/>
                  </a:cubicBezTo>
                  <a:cubicBezTo>
                    <a:pt x="323" y="0"/>
                    <a:pt x="334" y="75"/>
                    <a:pt x="314" y="108"/>
                  </a:cubicBezTo>
                  <a:cubicBezTo>
                    <a:pt x="290" y="145"/>
                    <a:pt x="43" y="139"/>
                    <a:pt x="20" y="118"/>
                  </a:cubicBezTo>
                  <a:cubicBezTo>
                    <a:pt x="0" y="101"/>
                    <a:pt x="7" y="3"/>
                    <a:pt x="7" y="3"/>
                  </a:cubicBezTo>
                  <a:close/>
                </a:path>
              </a:pathLst>
            </a:custGeom>
            <a:solidFill>
              <a:srgbClr val="FFEE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6" name="Freeform 112"/>
            <p:cNvSpPr>
              <a:spLocks/>
            </p:cNvSpPr>
            <p:nvPr/>
          </p:nvSpPr>
          <p:spPr bwMode="auto">
            <a:xfrm>
              <a:off x="1843" y="778"/>
              <a:ext cx="31" cy="428"/>
            </a:xfrm>
            <a:custGeom>
              <a:avLst/>
              <a:gdLst>
                <a:gd name="T0" fmla="*/ 0 w 31"/>
                <a:gd name="T1" fmla="*/ 405 h 428"/>
                <a:gd name="T2" fmla="*/ 19 w 31"/>
                <a:gd name="T3" fmla="*/ 0 h 428"/>
                <a:gd name="T4" fmla="*/ 31 w 31"/>
                <a:gd name="T5" fmla="*/ 428 h 428"/>
                <a:gd name="T6" fmla="*/ 0 w 31"/>
                <a:gd name="T7" fmla="*/ 405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428">
                  <a:moveTo>
                    <a:pt x="0" y="405"/>
                  </a:moveTo>
                  <a:lnTo>
                    <a:pt x="19" y="0"/>
                  </a:lnTo>
                  <a:lnTo>
                    <a:pt x="31" y="428"/>
                  </a:lnTo>
                  <a:lnTo>
                    <a:pt x="0" y="405"/>
                  </a:lnTo>
                  <a:close/>
                </a:path>
              </a:pathLst>
            </a:custGeom>
            <a:solidFill>
              <a:srgbClr val="E7C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7" name="Freeform 113"/>
            <p:cNvSpPr>
              <a:spLocks/>
            </p:cNvSpPr>
            <p:nvPr/>
          </p:nvSpPr>
          <p:spPr bwMode="auto">
            <a:xfrm>
              <a:off x="1927" y="914"/>
              <a:ext cx="34" cy="394"/>
            </a:xfrm>
            <a:custGeom>
              <a:avLst/>
              <a:gdLst>
                <a:gd name="T0" fmla="*/ 0 w 34"/>
                <a:gd name="T1" fmla="*/ 375 h 394"/>
                <a:gd name="T2" fmla="*/ 23 w 34"/>
                <a:gd name="T3" fmla="*/ 0 h 394"/>
                <a:gd name="T4" fmla="*/ 34 w 34"/>
                <a:gd name="T5" fmla="*/ 394 h 394"/>
                <a:gd name="T6" fmla="*/ 0 w 34"/>
                <a:gd name="T7" fmla="*/ 375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394">
                  <a:moveTo>
                    <a:pt x="0" y="375"/>
                  </a:moveTo>
                  <a:lnTo>
                    <a:pt x="23" y="0"/>
                  </a:lnTo>
                  <a:lnTo>
                    <a:pt x="34" y="394"/>
                  </a:lnTo>
                  <a:lnTo>
                    <a:pt x="0" y="375"/>
                  </a:lnTo>
                  <a:close/>
                </a:path>
              </a:pathLst>
            </a:custGeom>
            <a:solidFill>
              <a:srgbClr val="E7C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8" name="Freeform 114"/>
            <p:cNvSpPr>
              <a:spLocks/>
            </p:cNvSpPr>
            <p:nvPr/>
          </p:nvSpPr>
          <p:spPr bwMode="auto">
            <a:xfrm>
              <a:off x="2018" y="812"/>
              <a:ext cx="31" cy="462"/>
            </a:xfrm>
            <a:custGeom>
              <a:avLst/>
              <a:gdLst>
                <a:gd name="T0" fmla="*/ 0 w 31"/>
                <a:gd name="T1" fmla="*/ 443 h 462"/>
                <a:gd name="T2" fmla="*/ 19 w 31"/>
                <a:gd name="T3" fmla="*/ 0 h 462"/>
                <a:gd name="T4" fmla="*/ 31 w 31"/>
                <a:gd name="T5" fmla="*/ 462 h 462"/>
                <a:gd name="T6" fmla="*/ 0 w 31"/>
                <a:gd name="T7" fmla="*/ 443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462">
                  <a:moveTo>
                    <a:pt x="0" y="443"/>
                  </a:moveTo>
                  <a:lnTo>
                    <a:pt x="19" y="0"/>
                  </a:lnTo>
                  <a:lnTo>
                    <a:pt x="31" y="462"/>
                  </a:lnTo>
                  <a:lnTo>
                    <a:pt x="0" y="443"/>
                  </a:lnTo>
                  <a:close/>
                </a:path>
              </a:pathLst>
            </a:custGeom>
            <a:solidFill>
              <a:srgbClr val="E7C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9" name="Freeform 115"/>
            <p:cNvSpPr>
              <a:spLocks/>
            </p:cNvSpPr>
            <p:nvPr/>
          </p:nvSpPr>
          <p:spPr bwMode="auto">
            <a:xfrm>
              <a:off x="2083" y="857"/>
              <a:ext cx="31" cy="395"/>
            </a:xfrm>
            <a:custGeom>
              <a:avLst/>
              <a:gdLst>
                <a:gd name="T0" fmla="*/ 0 w 31"/>
                <a:gd name="T1" fmla="*/ 379 h 395"/>
                <a:gd name="T2" fmla="*/ 19 w 31"/>
                <a:gd name="T3" fmla="*/ 0 h 395"/>
                <a:gd name="T4" fmla="*/ 31 w 31"/>
                <a:gd name="T5" fmla="*/ 395 h 395"/>
                <a:gd name="T6" fmla="*/ 0 w 31"/>
                <a:gd name="T7" fmla="*/ 379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395">
                  <a:moveTo>
                    <a:pt x="0" y="379"/>
                  </a:moveTo>
                  <a:lnTo>
                    <a:pt x="19" y="0"/>
                  </a:lnTo>
                  <a:lnTo>
                    <a:pt x="31" y="395"/>
                  </a:lnTo>
                  <a:lnTo>
                    <a:pt x="0" y="379"/>
                  </a:lnTo>
                  <a:close/>
                </a:path>
              </a:pathLst>
            </a:custGeom>
            <a:solidFill>
              <a:srgbClr val="E7C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0" name="Freeform 116"/>
            <p:cNvSpPr>
              <a:spLocks/>
            </p:cNvSpPr>
            <p:nvPr/>
          </p:nvSpPr>
          <p:spPr bwMode="auto">
            <a:xfrm>
              <a:off x="1973" y="846"/>
              <a:ext cx="34" cy="455"/>
            </a:xfrm>
            <a:custGeom>
              <a:avLst/>
              <a:gdLst>
                <a:gd name="T0" fmla="*/ 0 w 34"/>
                <a:gd name="T1" fmla="*/ 436 h 455"/>
                <a:gd name="T2" fmla="*/ 22 w 34"/>
                <a:gd name="T3" fmla="*/ 0 h 455"/>
                <a:gd name="T4" fmla="*/ 34 w 34"/>
                <a:gd name="T5" fmla="*/ 455 h 455"/>
                <a:gd name="T6" fmla="*/ 0 w 34"/>
                <a:gd name="T7" fmla="*/ 436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455">
                  <a:moveTo>
                    <a:pt x="0" y="436"/>
                  </a:moveTo>
                  <a:lnTo>
                    <a:pt x="22" y="0"/>
                  </a:lnTo>
                  <a:lnTo>
                    <a:pt x="34" y="455"/>
                  </a:lnTo>
                  <a:lnTo>
                    <a:pt x="0" y="436"/>
                  </a:lnTo>
                  <a:close/>
                </a:path>
              </a:pathLst>
            </a:custGeom>
            <a:solidFill>
              <a:srgbClr val="E7C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1" name="Freeform 117"/>
            <p:cNvSpPr>
              <a:spLocks/>
            </p:cNvSpPr>
            <p:nvPr/>
          </p:nvSpPr>
          <p:spPr bwMode="auto">
            <a:xfrm>
              <a:off x="2136" y="907"/>
              <a:ext cx="35" cy="394"/>
            </a:xfrm>
            <a:custGeom>
              <a:avLst/>
              <a:gdLst>
                <a:gd name="T0" fmla="*/ 0 w 35"/>
                <a:gd name="T1" fmla="*/ 379 h 394"/>
                <a:gd name="T2" fmla="*/ 23 w 35"/>
                <a:gd name="T3" fmla="*/ 0 h 394"/>
                <a:gd name="T4" fmla="*/ 35 w 35"/>
                <a:gd name="T5" fmla="*/ 394 h 394"/>
                <a:gd name="T6" fmla="*/ 0 w 35"/>
                <a:gd name="T7" fmla="*/ 379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94">
                  <a:moveTo>
                    <a:pt x="0" y="379"/>
                  </a:moveTo>
                  <a:lnTo>
                    <a:pt x="23" y="0"/>
                  </a:lnTo>
                  <a:lnTo>
                    <a:pt x="35" y="394"/>
                  </a:lnTo>
                  <a:lnTo>
                    <a:pt x="0" y="379"/>
                  </a:lnTo>
                  <a:close/>
                </a:path>
              </a:pathLst>
            </a:custGeom>
            <a:solidFill>
              <a:srgbClr val="E7C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2" name="Freeform 118"/>
            <p:cNvSpPr>
              <a:spLocks/>
            </p:cNvSpPr>
            <p:nvPr/>
          </p:nvSpPr>
          <p:spPr bwMode="auto">
            <a:xfrm>
              <a:off x="2197" y="937"/>
              <a:ext cx="35" cy="394"/>
            </a:xfrm>
            <a:custGeom>
              <a:avLst/>
              <a:gdLst>
                <a:gd name="T0" fmla="*/ 0 w 35"/>
                <a:gd name="T1" fmla="*/ 375 h 394"/>
                <a:gd name="T2" fmla="*/ 23 w 35"/>
                <a:gd name="T3" fmla="*/ 0 h 394"/>
                <a:gd name="T4" fmla="*/ 35 w 35"/>
                <a:gd name="T5" fmla="*/ 394 h 394"/>
                <a:gd name="T6" fmla="*/ 0 w 35"/>
                <a:gd name="T7" fmla="*/ 375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94">
                  <a:moveTo>
                    <a:pt x="0" y="375"/>
                  </a:moveTo>
                  <a:lnTo>
                    <a:pt x="23" y="0"/>
                  </a:lnTo>
                  <a:lnTo>
                    <a:pt x="35" y="394"/>
                  </a:lnTo>
                  <a:lnTo>
                    <a:pt x="0" y="375"/>
                  </a:lnTo>
                  <a:close/>
                </a:path>
              </a:pathLst>
            </a:custGeom>
            <a:solidFill>
              <a:srgbClr val="E7C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3" name="Freeform 119"/>
            <p:cNvSpPr>
              <a:spLocks/>
            </p:cNvSpPr>
            <p:nvPr/>
          </p:nvSpPr>
          <p:spPr bwMode="auto">
            <a:xfrm>
              <a:off x="2247" y="823"/>
              <a:ext cx="34" cy="463"/>
            </a:xfrm>
            <a:custGeom>
              <a:avLst/>
              <a:gdLst>
                <a:gd name="T0" fmla="*/ 0 w 34"/>
                <a:gd name="T1" fmla="*/ 444 h 463"/>
                <a:gd name="T2" fmla="*/ 23 w 34"/>
                <a:gd name="T3" fmla="*/ 0 h 463"/>
                <a:gd name="T4" fmla="*/ 34 w 34"/>
                <a:gd name="T5" fmla="*/ 463 h 463"/>
                <a:gd name="T6" fmla="*/ 0 w 34"/>
                <a:gd name="T7" fmla="*/ 444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463">
                  <a:moveTo>
                    <a:pt x="0" y="444"/>
                  </a:moveTo>
                  <a:lnTo>
                    <a:pt x="23" y="0"/>
                  </a:lnTo>
                  <a:lnTo>
                    <a:pt x="34" y="463"/>
                  </a:lnTo>
                  <a:lnTo>
                    <a:pt x="0" y="444"/>
                  </a:lnTo>
                  <a:close/>
                </a:path>
              </a:pathLst>
            </a:custGeom>
            <a:solidFill>
              <a:srgbClr val="E7C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4" name="Freeform 120"/>
            <p:cNvSpPr>
              <a:spLocks/>
            </p:cNvSpPr>
            <p:nvPr/>
          </p:nvSpPr>
          <p:spPr bwMode="auto">
            <a:xfrm>
              <a:off x="2357" y="835"/>
              <a:ext cx="35" cy="462"/>
            </a:xfrm>
            <a:custGeom>
              <a:avLst/>
              <a:gdLst>
                <a:gd name="T0" fmla="*/ 0 w 35"/>
                <a:gd name="T1" fmla="*/ 443 h 462"/>
                <a:gd name="T2" fmla="*/ 23 w 35"/>
                <a:gd name="T3" fmla="*/ 0 h 462"/>
                <a:gd name="T4" fmla="*/ 35 w 35"/>
                <a:gd name="T5" fmla="*/ 462 h 462"/>
                <a:gd name="T6" fmla="*/ 0 w 35"/>
                <a:gd name="T7" fmla="*/ 443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462">
                  <a:moveTo>
                    <a:pt x="0" y="443"/>
                  </a:moveTo>
                  <a:lnTo>
                    <a:pt x="23" y="0"/>
                  </a:lnTo>
                  <a:lnTo>
                    <a:pt x="35" y="462"/>
                  </a:lnTo>
                  <a:lnTo>
                    <a:pt x="0" y="443"/>
                  </a:lnTo>
                  <a:close/>
                </a:path>
              </a:pathLst>
            </a:custGeom>
            <a:solidFill>
              <a:srgbClr val="E7C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5" name="Freeform 121"/>
            <p:cNvSpPr>
              <a:spLocks/>
            </p:cNvSpPr>
            <p:nvPr/>
          </p:nvSpPr>
          <p:spPr bwMode="auto">
            <a:xfrm>
              <a:off x="2396" y="812"/>
              <a:ext cx="34" cy="462"/>
            </a:xfrm>
            <a:custGeom>
              <a:avLst/>
              <a:gdLst>
                <a:gd name="T0" fmla="*/ 0 w 34"/>
                <a:gd name="T1" fmla="*/ 443 h 462"/>
                <a:gd name="T2" fmla="*/ 22 w 34"/>
                <a:gd name="T3" fmla="*/ 0 h 462"/>
                <a:gd name="T4" fmla="*/ 34 w 34"/>
                <a:gd name="T5" fmla="*/ 462 h 462"/>
                <a:gd name="T6" fmla="*/ 0 w 34"/>
                <a:gd name="T7" fmla="*/ 443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462">
                  <a:moveTo>
                    <a:pt x="0" y="443"/>
                  </a:moveTo>
                  <a:lnTo>
                    <a:pt x="22" y="0"/>
                  </a:lnTo>
                  <a:lnTo>
                    <a:pt x="34" y="462"/>
                  </a:lnTo>
                  <a:lnTo>
                    <a:pt x="0" y="443"/>
                  </a:lnTo>
                  <a:close/>
                </a:path>
              </a:pathLst>
            </a:custGeom>
            <a:solidFill>
              <a:srgbClr val="E7C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6" name="Freeform 122"/>
            <p:cNvSpPr>
              <a:spLocks/>
            </p:cNvSpPr>
            <p:nvPr/>
          </p:nvSpPr>
          <p:spPr bwMode="auto">
            <a:xfrm>
              <a:off x="2556" y="1017"/>
              <a:ext cx="34" cy="284"/>
            </a:xfrm>
            <a:custGeom>
              <a:avLst/>
              <a:gdLst>
                <a:gd name="T0" fmla="*/ 0 w 34"/>
                <a:gd name="T1" fmla="*/ 269 h 284"/>
                <a:gd name="T2" fmla="*/ 15 w 34"/>
                <a:gd name="T3" fmla="*/ 0 h 284"/>
                <a:gd name="T4" fmla="*/ 34 w 34"/>
                <a:gd name="T5" fmla="*/ 284 h 284"/>
                <a:gd name="T6" fmla="*/ 0 w 34"/>
                <a:gd name="T7" fmla="*/ 269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284">
                  <a:moveTo>
                    <a:pt x="0" y="269"/>
                  </a:moveTo>
                  <a:lnTo>
                    <a:pt x="15" y="0"/>
                  </a:lnTo>
                  <a:lnTo>
                    <a:pt x="34" y="284"/>
                  </a:lnTo>
                  <a:lnTo>
                    <a:pt x="0" y="269"/>
                  </a:lnTo>
                  <a:close/>
                </a:path>
              </a:pathLst>
            </a:custGeom>
            <a:solidFill>
              <a:srgbClr val="E7C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7" name="Freeform 123"/>
            <p:cNvSpPr>
              <a:spLocks/>
            </p:cNvSpPr>
            <p:nvPr/>
          </p:nvSpPr>
          <p:spPr bwMode="auto">
            <a:xfrm>
              <a:off x="2476" y="907"/>
              <a:ext cx="34" cy="394"/>
            </a:xfrm>
            <a:custGeom>
              <a:avLst/>
              <a:gdLst>
                <a:gd name="T0" fmla="*/ 0 w 34"/>
                <a:gd name="T1" fmla="*/ 379 h 394"/>
                <a:gd name="T2" fmla="*/ 22 w 34"/>
                <a:gd name="T3" fmla="*/ 0 h 394"/>
                <a:gd name="T4" fmla="*/ 34 w 34"/>
                <a:gd name="T5" fmla="*/ 394 h 394"/>
                <a:gd name="T6" fmla="*/ 0 w 34"/>
                <a:gd name="T7" fmla="*/ 379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394">
                  <a:moveTo>
                    <a:pt x="0" y="379"/>
                  </a:moveTo>
                  <a:lnTo>
                    <a:pt x="22" y="0"/>
                  </a:lnTo>
                  <a:lnTo>
                    <a:pt x="34" y="394"/>
                  </a:lnTo>
                  <a:lnTo>
                    <a:pt x="0" y="379"/>
                  </a:lnTo>
                  <a:close/>
                </a:path>
              </a:pathLst>
            </a:custGeom>
            <a:solidFill>
              <a:srgbClr val="E7C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8" name="Freeform 124"/>
            <p:cNvSpPr>
              <a:spLocks/>
            </p:cNvSpPr>
            <p:nvPr/>
          </p:nvSpPr>
          <p:spPr bwMode="auto">
            <a:xfrm>
              <a:off x="2586" y="960"/>
              <a:ext cx="34" cy="322"/>
            </a:xfrm>
            <a:custGeom>
              <a:avLst/>
              <a:gdLst>
                <a:gd name="T0" fmla="*/ 0 w 34"/>
                <a:gd name="T1" fmla="*/ 307 h 322"/>
                <a:gd name="T2" fmla="*/ 15 w 34"/>
                <a:gd name="T3" fmla="*/ 0 h 322"/>
                <a:gd name="T4" fmla="*/ 34 w 34"/>
                <a:gd name="T5" fmla="*/ 322 h 322"/>
                <a:gd name="T6" fmla="*/ 0 w 34"/>
                <a:gd name="T7" fmla="*/ 307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322">
                  <a:moveTo>
                    <a:pt x="0" y="307"/>
                  </a:moveTo>
                  <a:lnTo>
                    <a:pt x="15" y="0"/>
                  </a:lnTo>
                  <a:lnTo>
                    <a:pt x="34" y="322"/>
                  </a:lnTo>
                  <a:lnTo>
                    <a:pt x="0" y="307"/>
                  </a:lnTo>
                  <a:close/>
                </a:path>
              </a:pathLst>
            </a:custGeom>
            <a:solidFill>
              <a:srgbClr val="E7C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9" name="Freeform 125"/>
            <p:cNvSpPr>
              <a:spLocks/>
            </p:cNvSpPr>
            <p:nvPr/>
          </p:nvSpPr>
          <p:spPr bwMode="auto">
            <a:xfrm>
              <a:off x="2708" y="785"/>
              <a:ext cx="34" cy="459"/>
            </a:xfrm>
            <a:custGeom>
              <a:avLst/>
              <a:gdLst>
                <a:gd name="T0" fmla="*/ 0 w 34"/>
                <a:gd name="T1" fmla="*/ 444 h 459"/>
                <a:gd name="T2" fmla="*/ 23 w 34"/>
                <a:gd name="T3" fmla="*/ 0 h 459"/>
                <a:gd name="T4" fmla="*/ 34 w 34"/>
                <a:gd name="T5" fmla="*/ 459 h 459"/>
                <a:gd name="T6" fmla="*/ 0 w 34"/>
                <a:gd name="T7" fmla="*/ 444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459">
                  <a:moveTo>
                    <a:pt x="0" y="444"/>
                  </a:moveTo>
                  <a:lnTo>
                    <a:pt x="23" y="0"/>
                  </a:lnTo>
                  <a:lnTo>
                    <a:pt x="34" y="459"/>
                  </a:lnTo>
                  <a:lnTo>
                    <a:pt x="0" y="444"/>
                  </a:lnTo>
                  <a:close/>
                </a:path>
              </a:pathLst>
            </a:custGeom>
            <a:solidFill>
              <a:srgbClr val="E7C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0" name="Freeform 126"/>
            <p:cNvSpPr>
              <a:spLocks/>
            </p:cNvSpPr>
            <p:nvPr/>
          </p:nvSpPr>
          <p:spPr bwMode="auto">
            <a:xfrm>
              <a:off x="2780" y="812"/>
              <a:ext cx="35" cy="470"/>
            </a:xfrm>
            <a:custGeom>
              <a:avLst/>
              <a:gdLst>
                <a:gd name="T0" fmla="*/ 0 w 35"/>
                <a:gd name="T1" fmla="*/ 451 h 470"/>
                <a:gd name="T2" fmla="*/ 23 w 35"/>
                <a:gd name="T3" fmla="*/ 0 h 470"/>
                <a:gd name="T4" fmla="*/ 35 w 35"/>
                <a:gd name="T5" fmla="*/ 470 h 470"/>
                <a:gd name="T6" fmla="*/ 0 w 35"/>
                <a:gd name="T7" fmla="*/ 451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470">
                  <a:moveTo>
                    <a:pt x="0" y="451"/>
                  </a:moveTo>
                  <a:lnTo>
                    <a:pt x="23" y="0"/>
                  </a:lnTo>
                  <a:lnTo>
                    <a:pt x="35" y="470"/>
                  </a:lnTo>
                  <a:lnTo>
                    <a:pt x="0" y="451"/>
                  </a:lnTo>
                  <a:close/>
                </a:path>
              </a:pathLst>
            </a:custGeom>
            <a:solidFill>
              <a:srgbClr val="E7C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1" name="Freeform 127"/>
            <p:cNvSpPr>
              <a:spLocks/>
            </p:cNvSpPr>
            <p:nvPr/>
          </p:nvSpPr>
          <p:spPr bwMode="auto">
            <a:xfrm>
              <a:off x="2697" y="766"/>
              <a:ext cx="11" cy="216"/>
            </a:xfrm>
            <a:custGeom>
              <a:avLst/>
              <a:gdLst>
                <a:gd name="T0" fmla="*/ 11 w 11"/>
                <a:gd name="T1" fmla="*/ 0 h 216"/>
                <a:gd name="T2" fmla="*/ 11 w 11"/>
                <a:gd name="T3" fmla="*/ 216 h 216"/>
                <a:gd name="T4" fmla="*/ 0 w 11"/>
                <a:gd name="T5" fmla="*/ 4 h 216"/>
                <a:gd name="T6" fmla="*/ 11 w 11"/>
                <a:gd name="T7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216">
                  <a:moveTo>
                    <a:pt x="11" y="0"/>
                  </a:moveTo>
                  <a:lnTo>
                    <a:pt x="11" y="216"/>
                  </a:lnTo>
                  <a:lnTo>
                    <a:pt x="0" y="4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7C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2" name="Freeform 128"/>
            <p:cNvSpPr>
              <a:spLocks/>
            </p:cNvSpPr>
            <p:nvPr/>
          </p:nvSpPr>
          <p:spPr bwMode="auto">
            <a:xfrm>
              <a:off x="2502" y="789"/>
              <a:ext cx="19" cy="265"/>
            </a:xfrm>
            <a:custGeom>
              <a:avLst/>
              <a:gdLst>
                <a:gd name="T0" fmla="*/ 19 w 19"/>
                <a:gd name="T1" fmla="*/ 0 h 265"/>
                <a:gd name="T2" fmla="*/ 12 w 19"/>
                <a:gd name="T3" fmla="*/ 265 h 265"/>
                <a:gd name="T4" fmla="*/ 0 w 19"/>
                <a:gd name="T5" fmla="*/ 0 h 265"/>
                <a:gd name="T6" fmla="*/ 19 w 19"/>
                <a:gd name="T7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65">
                  <a:moveTo>
                    <a:pt x="19" y="0"/>
                  </a:moveTo>
                  <a:lnTo>
                    <a:pt x="12" y="265"/>
                  </a:lnTo>
                  <a:lnTo>
                    <a:pt x="0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E7C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3" name="Freeform 129"/>
            <p:cNvSpPr>
              <a:spLocks/>
            </p:cNvSpPr>
            <p:nvPr/>
          </p:nvSpPr>
          <p:spPr bwMode="auto">
            <a:xfrm>
              <a:off x="2350" y="797"/>
              <a:ext cx="15" cy="364"/>
            </a:xfrm>
            <a:custGeom>
              <a:avLst/>
              <a:gdLst>
                <a:gd name="T0" fmla="*/ 15 w 15"/>
                <a:gd name="T1" fmla="*/ 0 h 364"/>
                <a:gd name="T2" fmla="*/ 0 w 15"/>
                <a:gd name="T3" fmla="*/ 364 h 364"/>
                <a:gd name="T4" fmla="*/ 0 w 15"/>
                <a:gd name="T5" fmla="*/ 0 h 364"/>
                <a:gd name="T6" fmla="*/ 15 w 15"/>
                <a:gd name="T7" fmla="*/ 0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364">
                  <a:moveTo>
                    <a:pt x="15" y="0"/>
                  </a:moveTo>
                  <a:lnTo>
                    <a:pt x="0" y="364"/>
                  </a:lnTo>
                  <a:lnTo>
                    <a:pt x="0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E7C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4" name="Freeform 130"/>
            <p:cNvSpPr>
              <a:spLocks/>
            </p:cNvSpPr>
            <p:nvPr/>
          </p:nvSpPr>
          <p:spPr bwMode="auto">
            <a:xfrm>
              <a:off x="2293" y="797"/>
              <a:ext cx="15" cy="371"/>
            </a:xfrm>
            <a:custGeom>
              <a:avLst/>
              <a:gdLst>
                <a:gd name="T0" fmla="*/ 15 w 15"/>
                <a:gd name="T1" fmla="*/ 3 h 371"/>
                <a:gd name="T2" fmla="*/ 7 w 15"/>
                <a:gd name="T3" fmla="*/ 371 h 371"/>
                <a:gd name="T4" fmla="*/ 0 w 15"/>
                <a:gd name="T5" fmla="*/ 0 h 371"/>
                <a:gd name="T6" fmla="*/ 15 w 15"/>
                <a:gd name="T7" fmla="*/ 3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371">
                  <a:moveTo>
                    <a:pt x="15" y="3"/>
                  </a:moveTo>
                  <a:lnTo>
                    <a:pt x="7" y="371"/>
                  </a:lnTo>
                  <a:lnTo>
                    <a:pt x="0" y="0"/>
                  </a:lnTo>
                  <a:lnTo>
                    <a:pt x="15" y="3"/>
                  </a:lnTo>
                  <a:close/>
                </a:path>
              </a:pathLst>
            </a:custGeom>
            <a:solidFill>
              <a:srgbClr val="E7C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5" name="Freeform 131"/>
            <p:cNvSpPr>
              <a:spLocks/>
            </p:cNvSpPr>
            <p:nvPr/>
          </p:nvSpPr>
          <p:spPr bwMode="auto">
            <a:xfrm>
              <a:off x="2125" y="797"/>
              <a:ext cx="15" cy="383"/>
            </a:xfrm>
            <a:custGeom>
              <a:avLst/>
              <a:gdLst>
                <a:gd name="T0" fmla="*/ 15 w 15"/>
                <a:gd name="T1" fmla="*/ 0 h 383"/>
                <a:gd name="T2" fmla="*/ 0 w 15"/>
                <a:gd name="T3" fmla="*/ 383 h 383"/>
                <a:gd name="T4" fmla="*/ 0 w 15"/>
                <a:gd name="T5" fmla="*/ 0 h 383"/>
                <a:gd name="T6" fmla="*/ 15 w 15"/>
                <a:gd name="T7" fmla="*/ 0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383">
                  <a:moveTo>
                    <a:pt x="15" y="0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E7C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6" name="Freeform 132"/>
            <p:cNvSpPr>
              <a:spLocks/>
            </p:cNvSpPr>
            <p:nvPr/>
          </p:nvSpPr>
          <p:spPr bwMode="auto">
            <a:xfrm>
              <a:off x="1965" y="778"/>
              <a:ext cx="15" cy="383"/>
            </a:xfrm>
            <a:custGeom>
              <a:avLst/>
              <a:gdLst>
                <a:gd name="T0" fmla="*/ 15 w 15"/>
                <a:gd name="T1" fmla="*/ 4 h 383"/>
                <a:gd name="T2" fmla="*/ 0 w 15"/>
                <a:gd name="T3" fmla="*/ 383 h 383"/>
                <a:gd name="T4" fmla="*/ 0 w 15"/>
                <a:gd name="T5" fmla="*/ 0 h 383"/>
                <a:gd name="T6" fmla="*/ 15 w 15"/>
                <a:gd name="T7" fmla="*/ 4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383">
                  <a:moveTo>
                    <a:pt x="15" y="4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4"/>
                  </a:lnTo>
                  <a:close/>
                </a:path>
              </a:pathLst>
            </a:custGeom>
            <a:solidFill>
              <a:srgbClr val="E7C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7" name="Freeform 133"/>
            <p:cNvSpPr>
              <a:spLocks/>
            </p:cNvSpPr>
            <p:nvPr/>
          </p:nvSpPr>
          <p:spPr bwMode="auto">
            <a:xfrm>
              <a:off x="1755" y="660"/>
              <a:ext cx="183" cy="550"/>
            </a:xfrm>
            <a:custGeom>
              <a:avLst/>
              <a:gdLst>
                <a:gd name="T0" fmla="*/ 2 w 48"/>
                <a:gd name="T1" fmla="*/ 0 h 145"/>
                <a:gd name="T2" fmla="*/ 10 w 48"/>
                <a:gd name="T3" fmla="*/ 23 h 145"/>
                <a:gd name="T4" fmla="*/ 48 w 48"/>
                <a:gd name="T5" fmla="*/ 138 h 145"/>
                <a:gd name="T6" fmla="*/ 16 w 48"/>
                <a:gd name="T7" fmla="*/ 119 h 145"/>
                <a:gd name="T8" fmla="*/ 2 w 48"/>
                <a:gd name="T9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145">
                  <a:moveTo>
                    <a:pt x="2" y="0"/>
                  </a:move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1" y="130"/>
                    <a:pt x="48" y="138"/>
                  </a:cubicBezTo>
                  <a:cubicBezTo>
                    <a:pt x="48" y="138"/>
                    <a:pt x="31" y="145"/>
                    <a:pt x="16" y="119"/>
                  </a:cubicBezTo>
                  <a:cubicBezTo>
                    <a:pt x="2" y="93"/>
                    <a:pt x="0" y="90"/>
                    <a:pt x="2" y="0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8" name="Freeform 134"/>
            <p:cNvSpPr>
              <a:spLocks/>
            </p:cNvSpPr>
            <p:nvPr/>
          </p:nvSpPr>
          <p:spPr bwMode="auto">
            <a:xfrm>
              <a:off x="2727" y="660"/>
              <a:ext cx="187" cy="546"/>
            </a:xfrm>
            <a:custGeom>
              <a:avLst/>
              <a:gdLst>
                <a:gd name="T0" fmla="*/ 46 w 49"/>
                <a:gd name="T1" fmla="*/ 0 h 144"/>
                <a:gd name="T2" fmla="*/ 38 w 49"/>
                <a:gd name="T3" fmla="*/ 22 h 144"/>
                <a:gd name="T4" fmla="*/ 0 w 49"/>
                <a:gd name="T5" fmla="*/ 137 h 144"/>
                <a:gd name="T6" fmla="*/ 32 w 49"/>
                <a:gd name="T7" fmla="*/ 118 h 144"/>
                <a:gd name="T8" fmla="*/ 46 w 49"/>
                <a:gd name="T9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144">
                  <a:moveTo>
                    <a:pt x="46" y="0"/>
                  </a:moveTo>
                  <a:cubicBezTo>
                    <a:pt x="38" y="22"/>
                    <a:pt x="38" y="22"/>
                    <a:pt x="38" y="22"/>
                  </a:cubicBezTo>
                  <a:cubicBezTo>
                    <a:pt x="38" y="22"/>
                    <a:pt x="47" y="130"/>
                    <a:pt x="0" y="137"/>
                  </a:cubicBezTo>
                  <a:cubicBezTo>
                    <a:pt x="0" y="137"/>
                    <a:pt x="17" y="144"/>
                    <a:pt x="32" y="118"/>
                  </a:cubicBezTo>
                  <a:cubicBezTo>
                    <a:pt x="46" y="92"/>
                    <a:pt x="49" y="90"/>
                    <a:pt x="46" y="0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9" name="Freeform 135"/>
            <p:cNvSpPr>
              <a:spLocks/>
            </p:cNvSpPr>
            <p:nvPr/>
          </p:nvSpPr>
          <p:spPr bwMode="auto">
            <a:xfrm>
              <a:off x="1672" y="994"/>
              <a:ext cx="1326" cy="2964"/>
            </a:xfrm>
            <a:custGeom>
              <a:avLst/>
              <a:gdLst>
                <a:gd name="T0" fmla="*/ 318 w 348"/>
                <a:gd name="T1" fmla="*/ 46 h 782"/>
                <a:gd name="T2" fmla="*/ 173 w 348"/>
                <a:gd name="T3" fmla="*/ 62 h 782"/>
                <a:gd name="T4" fmla="*/ 30 w 348"/>
                <a:gd name="T5" fmla="*/ 46 h 782"/>
                <a:gd name="T6" fmla="*/ 0 w 348"/>
                <a:gd name="T7" fmla="*/ 0 h 782"/>
                <a:gd name="T8" fmla="*/ 0 w 348"/>
                <a:gd name="T9" fmla="*/ 710 h 782"/>
                <a:gd name="T10" fmla="*/ 0 w 348"/>
                <a:gd name="T11" fmla="*/ 710 h 782"/>
                <a:gd name="T12" fmla="*/ 63 w 348"/>
                <a:gd name="T13" fmla="*/ 782 h 782"/>
                <a:gd name="T14" fmla="*/ 284 w 348"/>
                <a:gd name="T15" fmla="*/ 782 h 782"/>
                <a:gd name="T16" fmla="*/ 348 w 348"/>
                <a:gd name="T17" fmla="*/ 710 h 782"/>
                <a:gd name="T18" fmla="*/ 348 w 348"/>
                <a:gd name="T19" fmla="*/ 710 h 782"/>
                <a:gd name="T20" fmla="*/ 348 w 348"/>
                <a:gd name="T21" fmla="*/ 705 h 782"/>
                <a:gd name="T22" fmla="*/ 348 w 348"/>
                <a:gd name="T23" fmla="*/ 610 h 782"/>
                <a:gd name="T24" fmla="*/ 348 w 348"/>
                <a:gd name="T25" fmla="*/ 0 h 782"/>
                <a:gd name="T26" fmla="*/ 318 w 348"/>
                <a:gd name="T27" fmla="*/ 46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8" h="782">
                  <a:moveTo>
                    <a:pt x="318" y="46"/>
                  </a:moveTo>
                  <a:cubicBezTo>
                    <a:pt x="304" y="65"/>
                    <a:pt x="239" y="63"/>
                    <a:pt x="173" y="62"/>
                  </a:cubicBezTo>
                  <a:cubicBezTo>
                    <a:pt x="99" y="62"/>
                    <a:pt x="47" y="64"/>
                    <a:pt x="30" y="46"/>
                  </a:cubicBezTo>
                  <a:cubicBezTo>
                    <a:pt x="13" y="27"/>
                    <a:pt x="0" y="0"/>
                    <a:pt x="0" y="0"/>
                  </a:cubicBezTo>
                  <a:cubicBezTo>
                    <a:pt x="0" y="710"/>
                    <a:pt x="0" y="710"/>
                    <a:pt x="0" y="710"/>
                  </a:cubicBezTo>
                  <a:cubicBezTo>
                    <a:pt x="0" y="710"/>
                    <a:pt x="0" y="710"/>
                    <a:pt x="0" y="710"/>
                  </a:cubicBezTo>
                  <a:cubicBezTo>
                    <a:pt x="2" y="750"/>
                    <a:pt x="30" y="782"/>
                    <a:pt x="63" y="782"/>
                  </a:cubicBezTo>
                  <a:cubicBezTo>
                    <a:pt x="284" y="782"/>
                    <a:pt x="284" y="782"/>
                    <a:pt x="284" y="782"/>
                  </a:cubicBezTo>
                  <a:cubicBezTo>
                    <a:pt x="318" y="782"/>
                    <a:pt x="345" y="750"/>
                    <a:pt x="348" y="710"/>
                  </a:cubicBezTo>
                  <a:cubicBezTo>
                    <a:pt x="348" y="710"/>
                    <a:pt x="348" y="710"/>
                    <a:pt x="348" y="710"/>
                  </a:cubicBezTo>
                  <a:cubicBezTo>
                    <a:pt x="348" y="705"/>
                    <a:pt x="348" y="705"/>
                    <a:pt x="348" y="705"/>
                  </a:cubicBezTo>
                  <a:cubicBezTo>
                    <a:pt x="348" y="610"/>
                    <a:pt x="348" y="610"/>
                    <a:pt x="348" y="610"/>
                  </a:cubicBezTo>
                  <a:cubicBezTo>
                    <a:pt x="348" y="0"/>
                    <a:pt x="348" y="0"/>
                    <a:pt x="348" y="0"/>
                  </a:cubicBezTo>
                  <a:cubicBezTo>
                    <a:pt x="348" y="0"/>
                    <a:pt x="332" y="26"/>
                    <a:pt x="318" y="46"/>
                  </a:cubicBezTo>
                  <a:close/>
                </a:path>
              </a:pathLst>
            </a:custGeom>
            <a:gradFill flip="none" rotWithShape="1">
              <a:gsLst>
                <a:gs pos="72550">
                  <a:srgbClr val="255896"/>
                </a:gs>
                <a:gs pos="54000">
                  <a:srgbClr val="2A65AC"/>
                </a:gs>
                <a:gs pos="27000">
                  <a:schemeClr val="tx2">
                    <a:lumMod val="60000"/>
                    <a:lumOff val="40000"/>
                  </a:schemeClr>
                </a:gs>
                <a:gs pos="26000">
                  <a:schemeClr val="tx2">
                    <a:lumMod val="60000"/>
                    <a:lumOff val="40000"/>
                  </a:schemeClr>
                </a:gs>
                <a:gs pos="0">
                  <a:schemeClr val="tx2"/>
                </a:gs>
                <a:gs pos="99000">
                  <a:schemeClr val="tx2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00" name="Freeform 136"/>
            <p:cNvSpPr>
              <a:spLocks/>
            </p:cNvSpPr>
            <p:nvPr/>
          </p:nvSpPr>
          <p:spPr bwMode="auto">
            <a:xfrm>
              <a:off x="1664" y="664"/>
              <a:ext cx="1334" cy="584"/>
            </a:xfrm>
            <a:custGeom>
              <a:avLst/>
              <a:gdLst>
                <a:gd name="T0" fmla="*/ 278 w 350"/>
                <a:gd name="T1" fmla="*/ 154 h 154"/>
                <a:gd name="T2" fmla="*/ 73 w 350"/>
                <a:gd name="T3" fmla="*/ 154 h 154"/>
                <a:gd name="T4" fmla="*/ 0 w 350"/>
                <a:gd name="T5" fmla="*/ 72 h 154"/>
                <a:gd name="T6" fmla="*/ 0 w 350"/>
                <a:gd name="T7" fmla="*/ 0 h 154"/>
                <a:gd name="T8" fmla="*/ 27 w 350"/>
                <a:gd name="T9" fmla="*/ 0 h 154"/>
                <a:gd name="T10" fmla="*/ 27 w 350"/>
                <a:gd name="T11" fmla="*/ 72 h 154"/>
                <a:gd name="T12" fmla="*/ 73 w 350"/>
                <a:gd name="T13" fmla="*/ 136 h 154"/>
                <a:gd name="T14" fmla="*/ 278 w 350"/>
                <a:gd name="T15" fmla="*/ 136 h 154"/>
                <a:gd name="T16" fmla="*/ 323 w 350"/>
                <a:gd name="T17" fmla="*/ 72 h 154"/>
                <a:gd name="T18" fmla="*/ 323 w 350"/>
                <a:gd name="T19" fmla="*/ 0 h 154"/>
                <a:gd name="T20" fmla="*/ 350 w 350"/>
                <a:gd name="T21" fmla="*/ 0 h 154"/>
                <a:gd name="T22" fmla="*/ 350 w 350"/>
                <a:gd name="T23" fmla="*/ 72 h 154"/>
                <a:gd name="T24" fmla="*/ 278 w 350"/>
                <a:gd name="T25" fmla="*/ 154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0" h="154">
                  <a:moveTo>
                    <a:pt x="278" y="154"/>
                  </a:moveTo>
                  <a:cubicBezTo>
                    <a:pt x="73" y="154"/>
                    <a:pt x="73" y="154"/>
                    <a:pt x="73" y="154"/>
                  </a:cubicBezTo>
                  <a:cubicBezTo>
                    <a:pt x="25" y="154"/>
                    <a:pt x="0" y="119"/>
                    <a:pt x="0" y="7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72"/>
                    <a:pt x="27" y="72"/>
                    <a:pt x="27" y="72"/>
                  </a:cubicBezTo>
                  <a:cubicBezTo>
                    <a:pt x="27" y="104"/>
                    <a:pt x="47" y="136"/>
                    <a:pt x="73" y="136"/>
                  </a:cubicBezTo>
                  <a:cubicBezTo>
                    <a:pt x="278" y="136"/>
                    <a:pt x="278" y="136"/>
                    <a:pt x="278" y="136"/>
                  </a:cubicBezTo>
                  <a:cubicBezTo>
                    <a:pt x="303" y="136"/>
                    <a:pt x="323" y="104"/>
                    <a:pt x="323" y="72"/>
                  </a:cubicBezTo>
                  <a:cubicBezTo>
                    <a:pt x="323" y="0"/>
                    <a:pt x="323" y="0"/>
                    <a:pt x="323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350" y="72"/>
                    <a:pt x="350" y="72"/>
                    <a:pt x="350" y="72"/>
                  </a:cubicBezTo>
                  <a:cubicBezTo>
                    <a:pt x="350" y="119"/>
                    <a:pt x="322" y="154"/>
                    <a:pt x="278" y="154"/>
                  </a:cubicBezTo>
                  <a:close/>
                </a:path>
              </a:pathLst>
            </a:custGeom>
            <a:gradFill>
              <a:gsLst>
                <a:gs pos="72000">
                  <a:schemeClr val="tx2"/>
                </a:gs>
                <a:gs pos="58000">
                  <a:srgbClr val="2860A4"/>
                </a:gs>
                <a:gs pos="39000">
                  <a:srgbClr val="3D7FCF"/>
                </a:gs>
                <a:gs pos="29000">
                  <a:srgbClr val="6FA0DB"/>
                </a:gs>
                <a:gs pos="24000">
                  <a:srgbClr val="3D7FCF"/>
                </a:gs>
                <a:gs pos="0">
                  <a:schemeClr val="tx2">
                    <a:lumMod val="75000"/>
                  </a:schemeClr>
                </a:gs>
                <a:gs pos="99000">
                  <a:schemeClr val="tx2">
                    <a:lumMod val="75000"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01" name="Freeform 137"/>
            <p:cNvSpPr>
              <a:spLocks/>
            </p:cNvSpPr>
            <p:nvPr/>
          </p:nvSpPr>
          <p:spPr bwMode="auto">
            <a:xfrm>
              <a:off x="1672" y="1229"/>
              <a:ext cx="1326" cy="288"/>
            </a:xfrm>
            <a:custGeom>
              <a:avLst/>
              <a:gdLst>
                <a:gd name="T0" fmla="*/ 348 w 348"/>
                <a:gd name="T1" fmla="*/ 0 h 76"/>
                <a:gd name="T2" fmla="*/ 289 w 348"/>
                <a:gd name="T3" fmla="*/ 51 h 76"/>
                <a:gd name="T4" fmla="*/ 57 w 348"/>
                <a:gd name="T5" fmla="*/ 51 h 76"/>
                <a:gd name="T6" fmla="*/ 0 w 348"/>
                <a:gd name="T7" fmla="*/ 5 h 76"/>
                <a:gd name="T8" fmla="*/ 0 w 348"/>
                <a:gd name="T9" fmla="*/ 46 h 76"/>
                <a:gd name="T10" fmla="*/ 57 w 348"/>
                <a:gd name="T11" fmla="*/ 76 h 76"/>
                <a:gd name="T12" fmla="*/ 289 w 348"/>
                <a:gd name="T13" fmla="*/ 76 h 76"/>
                <a:gd name="T14" fmla="*/ 348 w 348"/>
                <a:gd name="T15" fmla="*/ 45 h 76"/>
                <a:gd name="T16" fmla="*/ 348 w 348"/>
                <a:gd name="T17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8" h="76">
                  <a:moveTo>
                    <a:pt x="348" y="0"/>
                  </a:moveTo>
                  <a:cubicBezTo>
                    <a:pt x="342" y="29"/>
                    <a:pt x="318" y="51"/>
                    <a:pt x="289" y="51"/>
                  </a:cubicBezTo>
                  <a:cubicBezTo>
                    <a:pt x="57" y="51"/>
                    <a:pt x="57" y="51"/>
                    <a:pt x="57" y="51"/>
                  </a:cubicBezTo>
                  <a:cubicBezTo>
                    <a:pt x="30" y="51"/>
                    <a:pt x="7" y="32"/>
                    <a:pt x="0" y="5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3" y="65"/>
                    <a:pt x="34" y="76"/>
                    <a:pt x="57" y="76"/>
                  </a:cubicBezTo>
                  <a:cubicBezTo>
                    <a:pt x="289" y="76"/>
                    <a:pt x="289" y="76"/>
                    <a:pt x="289" y="76"/>
                  </a:cubicBezTo>
                  <a:cubicBezTo>
                    <a:pt x="313" y="76"/>
                    <a:pt x="334" y="64"/>
                    <a:pt x="348" y="45"/>
                  </a:cubicBezTo>
                  <a:lnTo>
                    <a:pt x="348" y="0"/>
                  </a:lnTo>
                  <a:close/>
                </a:path>
              </a:pathLst>
            </a:custGeom>
            <a:gradFill>
              <a:gsLst>
                <a:gs pos="71000">
                  <a:schemeClr val="bg2"/>
                </a:gs>
                <a:gs pos="54000">
                  <a:schemeClr val="bg2">
                    <a:lumMod val="60000"/>
                    <a:lumOff val="40000"/>
                  </a:schemeClr>
                </a:gs>
                <a:gs pos="45000">
                  <a:schemeClr val="bg2">
                    <a:lumMod val="60000"/>
                    <a:lumOff val="40000"/>
                  </a:schemeClr>
                </a:gs>
                <a:gs pos="39000">
                  <a:schemeClr val="bg2">
                    <a:lumMod val="20000"/>
                    <a:lumOff val="80000"/>
                  </a:schemeClr>
                </a:gs>
                <a:gs pos="29000">
                  <a:schemeClr val="bg2">
                    <a:lumMod val="20000"/>
                    <a:lumOff val="80000"/>
                  </a:schemeClr>
                </a:gs>
                <a:gs pos="24000">
                  <a:schemeClr val="bg2"/>
                </a:gs>
                <a:gs pos="11000">
                  <a:schemeClr val="bg2">
                    <a:lumMod val="80000"/>
                  </a:schemeClr>
                </a:gs>
                <a:gs pos="0">
                  <a:schemeClr val="bg2">
                    <a:lumMod val="75000"/>
                  </a:schemeClr>
                </a:gs>
                <a:gs pos="99000">
                  <a:schemeClr val="bg2">
                    <a:lumMod val="60000"/>
                    <a:lumOff val="40000"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2" name="Freeform 138"/>
            <p:cNvSpPr>
              <a:spLocks/>
            </p:cNvSpPr>
            <p:nvPr/>
          </p:nvSpPr>
          <p:spPr bwMode="auto">
            <a:xfrm>
              <a:off x="1668" y="3511"/>
              <a:ext cx="1326" cy="288"/>
            </a:xfrm>
            <a:custGeom>
              <a:avLst/>
              <a:gdLst>
                <a:gd name="T0" fmla="*/ 348 w 348"/>
                <a:gd name="T1" fmla="*/ 0 h 76"/>
                <a:gd name="T2" fmla="*/ 289 w 348"/>
                <a:gd name="T3" fmla="*/ 51 h 76"/>
                <a:gd name="T4" fmla="*/ 57 w 348"/>
                <a:gd name="T5" fmla="*/ 51 h 76"/>
                <a:gd name="T6" fmla="*/ 0 w 348"/>
                <a:gd name="T7" fmla="*/ 5 h 76"/>
                <a:gd name="T8" fmla="*/ 0 w 348"/>
                <a:gd name="T9" fmla="*/ 46 h 76"/>
                <a:gd name="T10" fmla="*/ 57 w 348"/>
                <a:gd name="T11" fmla="*/ 76 h 76"/>
                <a:gd name="T12" fmla="*/ 289 w 348"/>
                <a:gd name="T13" fmla="*/ 76 h 76"/>
                <a:gd name="T14" fmla="*/ 348 w 348"/>
                <a:gd name="T15" fmla="*/ 44 h 76"/>
                <a:gd name="T16" fmla="*/ 348 w 348"/>
                <a:gd name="T17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8" h="76">
                  <a:moveTo>
                    <a:pt x="348" y="0"/>
                  </a:moveTo>
                  <a:cubicBezTo>
                    <a:pt x="342" y="29"/>
                    <a:pt x="318" y="51"/>
                    <a:pt x="289" y="51"/>
                  </a:cubicBezTo>
                  <a:cubicBezTo>
                    <a:pt x="57" y="51"/>
                    <a:pt x="57" y="51"/>
                    <a:pt x="57" y="51"/>
                  </a:cubicBezTo>
                  <a:cubicBezTo>
                    <a:pt x="30" y="51"/>
                    <a:pt x="7" y="32"/>
                    <a:pt x="0" y="5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3" y="64"/>
                    <a:pt x="34" y="76"/>
                    <a:pt x="57" y="76"/>
                  </a:cubicBezTo>
                  <a:cubicBezTo>
                    <a:pt x="289" y="76"/>
                    <a:pt x="289" y="76"/>
                    <a:pt x="289" y="76"/>
                  </a:cubicBezTo>
                  <a:cubicBezTo>
                    <a:pt x="313" y="76"/>
                    <a:pt x="334" y="63"/>
                    <a:pt x="348" y="44"/>
                  </a:cubicBezTo>
                  <a:lnTo>
                    <a:pt x="348" y="0"/>
                  </a:lnTo>
                  <a:close/>
                </a:path>
              </a:pathLst>
            </a:custGeom>
            <a:gradFill>
              <a:gsLst>
                <a:gs pos="71000">
                  <a:schemeClr val="bg2"/>
                </a:gs>
                <a:gs pos="54000">
                  <a:schemeClr val="bg2">
                    <a:lumMod val="60000"/>
                    <a:lumOff val="40000"/>
                  </a:schemeClr>
                </a:gs>
                <a:gs pos="45000">
                  <a:schemeClr val="bg2">
                    <a:lumMod val="60000"/>
                    <a:lumOff val="40000"/>
                  </a:schemeClr>
                </a:gs>
                <a:gs pos="39000">
                  <a:schemeClr val="bg2">
                    <a:lumMod val="20000"/>
                    <a:lumOff val="80000"/>
                  </a:schemeClr>
                </a:gs>
                <a:gs pos="29000">
                  <a:schemeClr val="bg2">
                    <a:lumMod val="20000"/>
                    <a:lumOff val="80000"/>
                  </a:schemeClr>
                </a:gs>
                <a:gs pos="24000">
                  <a:schemeClr val="bg2"/>
                </a:gs>
                <a:gs pos="11000">
                  <a:schemeClr val="bg2">
                    <a:lumMod val="80000"/>
                  </a:schemeClr>
                </a:gs>
                <a:gs pos="0">
                  <a:schemeClr val="bg2">
                    <a:lumMod val="75000"/>
                  </a:schemeClr>
                </a:gs>
                <a:gs pos="99000">
                  <a:schemeClr val="bg2">
                    <a:lumMod val="60000"/>
                    <a:lumOff val="40000"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43" name="apple"/>
          <p:cNvGrpSpPr>
            <a:grpSpLocks noChangeAspect="1"/>
          </p:cNvGrpSpPr>
          <p:nvPr/>
        </p:nvGrpSpPr>
        <p:grpSpPr bwMode="auto">
          <a:xfrm>
            <a:off x="10495836" y="4179730"/>
            <a:ext cx="1269802" cy="1494656"/>
            <a:chOff x="1844" y="1007"/>
            <a:chExt cx="1937" cy="2280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344" name="Freeform 21"/>
            <p:cNvSpPr>
              <a:spLocks/>
            </p:cNvSpPr>
            <p:nvPr/>
          </p:nvSpPr>
          <p:spPr bwMode="auto">
            <a:xfrm>
              <a:off x="1844" y="1694"/>
              <a:ext cx="1875" cy="1593"/>
            </a:xfrm>
            <a:custGeom>
              <a:avLst/>
              <a:gdLst>
                <a:gd name="T0" fmla="*/ 150 w 790"/>
                <a:gd name="T1" fmla="*/ 523 h 672"/>
                <a:gd name="T2" fmla="*/ 219 w 790"/>
                <a:gd name="T3" fmla="*/ 32 h 672"/>
                <a:gd name="T4" fmla="*/ 372 w 790"/>
                <a:gd name="T5" fmla="*/ 53 h 672"/>
                <a:gd name="T6" fmla="*/ 657 w 790"/>
                <a:gd name="T7" fmla="*/ 37 h 672"/>
                <a:gd name="T8" fmla="*/ 781 w 790"/>
                <a:gd name="T9" fmla="*/ 304 h 672"/>
                <a:gd name="T10" fmla="*/ 674 w 790"/>
                <a:gd name="T11" fmla="*/ 578 h 672"/>
                <a:gd name="T12" fmla="*/ 539 w 790"/>
                <a:gd name="T13" fmla="*/ 667 h 672"/>
                <a:gd name="T14" fmla="*/ 453 w 790"/>
                <a:gd name="T15" fmla="*/ 658 h 672"/>
                <a:gd name="T16" fmla="*/ 329 w 790"/>
                <a:gd name="T17" fmla="*/ 666 h 672"/>
                <a:gd name="T18" fmla="*/ 242 w 790"/>
                <a:gd name="T19" fmla="*/ 631 h 672"/>
                <a:gd name="T20" fmla="*/ 150 w 790"/>
                <a:gd name="T21" fmla="*/ 523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0" h="672">
                  <a:moveTo>
                    <a:pt x="150" y="523"/>
                  </a:moveTo>
                  <a:cubicBezTo>
                    <a:pt x="68" y="394"/>
                    <a:pt x="0" y="73"/>
                    <a:pt x="219" y="32"/>
                  </a:cubicBezTo>
                  <a:cubicBezTo>
                    <a:pt x="274" y="22"/>
                    <a:pt x="319" y="55"/>
                    <a:pt x="372" y="53"/>
                  </a:cubicBezTo>
                  <a:cubicBezTo>
                    <a:pt x="469" y="49"/>
                    <a:pt x="558" y="0"/>
                    <a:pt x="657" y="37"/>
                  </a:cubicBezTo>
                  <a:cubicBezTo>
                    <a:pt x="773" y="80"/>
                    <a:pt x="790" y="229"/>
                    <a:pt x="781" y="304"/>
                  </a:cubicBezTo>
                  <a:cubicBezTo>
                    <a:pt x="765" y="440"/>
                    <a:pt x="713" y="531"/>
                    <a:pt x="674" y="578"/>
                  </a:cubicBezTo>
                  <a:cubicBezTo>
                    <a:pt x="641" y="616"/>
                    <a:pt x="593" y="672"/>
                    <a:pt x="539" y="667"/>
                  </a:cubicBezTo>
                  <a:cubicBezTo>
                    <a:pt x="510" y="665"/>
                    <a:pt x="482" y="661"/>
                    <a:pt x="453" y="658"/>
                  </a:cubicBezTo>
                  <a:cubicBezTo>
                    <a:pt x="409" y="653"/>
                    <a:pt x="372" y="661"/>
                    <a:pt x="329" y="666"/>
                  </a:cubicBezTo>
                  <a:cubicBezTo>
                    <a:pt x="298" y="669"/>
                    <a:pt x="265" y="651"/>
                    <a:pt x="242" y="631"/>
                  </a:cubicBezTo>
                  <a:cubicBezTo>
                    <a:pt x="207" y="601"/>
                    <a:pt x="176" y="564"/>
                    <a:pt x="150" y="523"/>
                  </a:cubicBezTo>
                  <a:close/>
                </a:path>
              </a:pathLst>
            </a:custGeom>
            <a:gradFill flip="none" rotWithShape="1">
              <a:gsLst>
                <a:gs pos="53000">
                  <a:srgbClr val="C40000"/>
                </a:gs>
                <a:gs pos="10000">
                  <a:srgbClr val="FF8B8B"/>
                </a:gs>
                <a:gs pos="99000">
                  <a:srgbClr val="8A0000"/>
                </a:gs>
              </a:gsLst>
              <a:lin ang="660000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5" name="Freeform 22"/>
            <p:cNvSpPr>
              <a:spLocks/>
            </p:cNvSpPr>
            <p:nvPr/>
          </p:nvSpPr>
          <p:spPr bwMode="auto">
            <a:xfrm>
              <a:off x="2383" y="1770"/>
              <a:ext cx="959" cy="175"/>
            </a:xfrm>
            <a:custGeom>
              <a:avLst/>
              <a:gdLst>
                <a:gd name="T0" fmla="*/ 48 w 404"/>
                <a:gd name="T1" fmla="*/ 52 h 74"/>
                <a:gd name="T2" fmla="*/ 2 w 404"/>
                <a:gd name="T3" fmla="*/ 49 h 74"/>
                <a:gd name="T4" fmla="*/ 9 w 404"/>
                <a:gd name="T5" fmla="*/ 36 h 74"/>
                <a:gd name="T6" fmla="*/ 42 w 404"/>
                <a:gd name="T7" fmla="*/ 44 h 74"/>
                <a:gd name="T8" fmla="*/ 34 w 404"/>
                <a:gd name="T9" fmla="*/ 30 h 74"/>
                <a:gd name="T10" fmla="*/ 17 w 404"/>
                <a:gd name="T11" fmla="*/ 21 h 74"/>
                <a:gd name="T12" fmla="*/ 68 w 404"/>
                <a:gd name="T13" fmla="*/ 33 h 74"/>
                <a:gd name="T14" fmla="*/ 63 w 404"/>
                <a:gd name="T15" fmla="*/ 16 h 74"/>
                <a:gd name="T16" fmla="*/ 110 w 404"/>
                <a:gd name="T17" fmla="*/ 29 h 74"/>
                <a:gd name="T18" fmla="*/ 137 w 404"/>
                <a:gd name="T19" fmla="*/ 29 h 74"/>
                <a:gd name="T20" fmla="*/ 160 w 404"/>
                <a:gd name="T21" fmla="*/ 28 h 74"/>
                <a:gd name="T22" fmla="*/ 186 w 404"/>
                <a:gd name="T23" fmla="*/ 34 h 74"/>
                <a:gd name="T24" fmla="*/ 220 w 404"/>
                <a:gd name="T25" fmla="*/ 21 h 74"/>
                <a:gd name="T26" fmla="*/ 232 w 404"/>
                <a:gd name="T27" fmla="*/ 29 h 74"/>
                <a:gd name="T28" fmla="*/ 252 w 404"/>
                <a:gd name="T29" fmla="*/ 12 h 74"/>
                <a:gd name="T30" fmla="*/ 276 w 404"/>
                <a:gd name="T31" fmla="*/ 4 h 74"/>
                <a:gd name="T32" fmla="*/ 283 w 404"/>
                <a:gd name="T33" fmla="*/ 14 h 74"/>
                <a:gd name="T34" fmla="*/ 303 w 404"/>
                <a:gd name="T35" fmla="*/ 9 h 74"/>
                <a:gd name="T36" fmla="*/ 336 w 404"/>
                <a:gd name="T37" fmla="*/ 1 h 74"/>
                <a:gd name="T38" fmla="*/ 398 w 404"/>
                <a:gd name="T39" fmla="*/ 10 h 74"/>
                <a:gd name="T40" fmla="*/ 378 w 404"/>
                <a:gd name="T41" fmla="*/ 12 h 74"/>
                <a:gd name="T42" fmla="*/ 352 w 404"/>
                <a:gd name="T43" fmla="*/ 24 h 74"/>
                <a:gd name="T44" fmla="*/ 323 w 404"/>
                <a:gd name="T45" fmla="*/ 41 h 74"/>
                <a:gd name="T46" fmla="*/ 298 w 404"/>
                <a:gd name="T47" fmla="*/ 56 h 74"/>
                <a:gd name="T48" fmla="*/ 241 w 404"/>
                <a:gd name="T49" fmla="*/ 59 h 74"/>
                <a:gd name="T50" fmla="*/ 161 w 404"/>
                <a:gd name="T51" fmla="*/ 67 h 74"/>
                <a:gd name="T52" fmla="*/ 70 w 404"/>
                <a:gd name="T53" fmla="*/ 46 h 74"/>
                <a:gd name="T54" fmla="*/ 59 w 404"/>
                <a:gd name="T55" fmla="*/ 49 h 74"/>
                <a:gd name="T56" fmla="*/ 48 w 404"/>
                <a:gd name="T57" fmla="*/ 5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04" h="74">
                  <a:moveTo>
                    <a:pt x="48" y="52"/>
                  </a:moveTo>
                  <a:cubicBezTo>
                    <a:pt x="34" y="49"/>
                    <a:pt x="15" y="55"/>
                    <a:pt x="2" y="49"/>
                  </a:cubicBezTo>
                  <a:cubicBezTo>
                    <a:pt x="0" y="47"/>
                    <a:pt x="0" y="39"/>
                    <a:pt x="9" y="36"/>
                  </a:cubicBezTo>
                  <a:cubicBezTo>
                    <a:pt x="17" y="34"/>
                    <a:pt x="34" y="44"/>
                    <a:pt x="42" y="44"/>
                  </a:cubicBezTo>
                  <a:cubicBezTo>
                    <a:pt x="45" y="42"/>
                    <a:pt x="38" y="35"/>
                    <a:pt x="34" y="30"/>
                  </a:cubicBezTo>
                  <a:cubicBezTo>
                    <a:pt x="30" y="25"/>
                    <a:pt x="12" y="27"/>
                    <a:pt x="17" y="21"/>
                  </a:cubicBezTo>
                  <a:cubicBezTo>
                    <a:pt x="22" y="15"/>
                    <a:pt x="52" y="24"/>
                    <a:pt x="68" y="33"/>
                  </a:cubicBezTo>
                  <a:cubicBezTo>
                    <a:pt x="64" y="30"/>
                    <a:pt x="56" y="18"/>
                    <a:pt x="63" y="16"/>
                  </a:cubicBezTo>
                  <a:cubicBezTo>
                    <a:pt x="70" y="14"/>
                    <a:pt x="94" y="28"/>
                    <a:pt x="110" y="29"/>
                  </a:cubicBezTo>
                  <a:cubicBezTo>
                    <a:pt x="119" y="29"/>
                    <a:pt x="128" y="26"/>
                    <a:pt x="137" y="29"/>
                  </a:cubicBezTo>
                  <a:cubicBezTo>
                    <a:pt x="148" y="32"/>
                    <a:pt x="149" y="34"/>
                    <a:pt x="160" y="28"/>
                  </a:cubicBezTo>
                  <a:cubicBezTo>
                    <a:pt x="174" y="20"/>
                    <a:pt x="174" y="32"/>
                    <a:pt x="186" y="34"/>
                  </a:cubicBezTo>
                  <a:cubicBezTo>
                    <a:pt x="198" y="36"/>
                    <a:pt x="209" y="17"/>
                    <a:pt x="220" y="21"/>
                  </a:cubicBezTo>
                  <a:cubicBezTo>
                    <a:pt x="226" y="24"/>
                    <a:pt x="224" y="31"/>
                    <a:pt x="232" y="29"/>
                  </a:cubicBezTo>
                  <a:cubicBezTo>
                    <a:pt x="240" y="27"/>
                    <a:pt x="246" y="16"/>
                    <a:pt x="252" y="12"/>
                  </a:cubicBezTo>
                  <a:cubicBezTo>
                    <a:pt x="256" y="9"/>
                    <a:pt x="270" y="1"/>
                    <a:pt x="276" y="4"/>
                  </a:cubicBezTo>
                  <a:cubicBezTo>
                    <a:pt x="280" y="6"/>
                    <a:pt x="278" y="12"/>
                    <a:pt x="283" y="14"/>
                  </a:cubicBezTo>
                  <a:cubicBezTo>
                    <a:pt x="289" y="17"/>
                    <a:pt x="298" y="11"/>
                    <a:pt x="303" y="9"/>
                  </a:cubicBezTo>
                  <a:cubicBezTo>
                    <a:pt x="314" y="4"/>
                    <a:pt x="324" y="2"/>
                    <a:pt x="336" y="1"/>
                  </a:cubicBezTo>
                  <a:cubicBezTo>
                    <a:pt x="348" y="0"/>
                    <a:pt x="404" y="4"/>
                    <a:pt x="398" y="10"/>
                  </a:cubicBezTo>
                  <a:cubicBezTo>
                    <a:pt x="391" y="12"/>
                    <a:pt x="385" y="10"/>
                    <a:pt x="378" y="12"/>
                  </a:cubicBezTo>
                  <a:cubicBezTo>
                    <a:pt x="370" y="15"/>
                    <a:pt x="360" y="19"/>
                    <a:pt x="352" y="24"/>
                  </a:cubicBezTo>
                  <a:cubicBezTo>
                    <a:pt x="342" y="30"/>
                    <a:pt x="330" y="33"/>
                    <a:pt x="323" y="41"/>
                  </a:cubicBezTo>
                  <a:cubicBezTo>
                    <a:pt x="316" y="49"/>
                    <a:pt x="308" y="51"/>
                    <a:pt x="298" y="56"/>
                  </a:cubicBezTo>
                  <a:cubicBezTo>
                    <a:pt x="286" y="61"/>
                    <a:pt x="254" y="56"/>
                    <a:pt x="241" y="59"/>
                  </a:cubicBezTo>
                  <a:cubicBezTo>
                    <a:pt x="214" y="64"/>
                    <a:pt x="187" y="62"/>
                    <a:pt x="161" y="67"/>
                  </a:cubicBezTo>
                  <a:cubicBezTo>
                    <a:pt x="127" y="74"/>
                    <a:pt x="102" y="58"/>
                    <a:pt x="70" y="46"/>
                  </a:cubicBezTo>
                  <a:cubicBezTo>
                    <a:pt x="60" y="42"/>
                    <a:pt x="63" y="50"/>
                    <a:pt x="59" y="49"/>
                  </a:cubicBezTo>
                  <a:cubicBezTo>
                    <a:pt x="59" y="49"/>
                    <a:pt x="49" y="53"/>
                    <a:pt x="48" y="52"/>
                  </a:cubicBezTo>
                  <a:close/>
                </a:path>
              </a:pathLst>
            </a:custGeom>
            <a:gradFill>
              <a:gsLst>
                <a:gs pos="64000">
                  <a:srgbClr val="CC0000"/>
                </a:gs>
                <a:gs pos="10000">
                  <a:srgbClr val="FF8B8B"/>
                </a:gs>
                <a:gs pos="99000">
                  <a:srgbClr val="860000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6" name="Freeform 23"/>
            <p:cNvSpPr>
              <a:spLocks/>
            </p:cNvSpPr>
            <p:nvPr/>
          </p:nvSpPr>
          <p:spPr bwMode="auto">
            <a:xfrm>
              <a:off x="2283" y="1964"/>
              <a:ext cx="1267" cy="851"/>
            </a:xfrm>
            <a:custGeom>
              <a:avLst/>
              <a:gdLst>
                <a:gd name="T0" fmla="*/ 71 w 534"/>
                <a:gd name="T1" fmla="*/ 258 h 359"/>
                <a:gd name="T2" fmla="*/ 148 w 534"/>
                <a:gd name="T3" fmla="*/ 38 h 359"/>
                <a:gd name="T4" fmla="*/ 237 w 534"/>
                <a:gd name="T5" fmla="*/ 47 h 359"/>
                <a:gd name="T6" fmla="*/ 347 w 534"/>
                <a:gd name="T7" fmla="*/ 25 h 359"/>
                <a:gd name="T8" fmla="*/ 456 w 534"/>
                <a:gd name="T9" fmla="*/ 30 h 359"/>
                <a:gd name="T10" fmla="*/ 527 w 534"/>
                <a:gd name="T11" fmla="*/ 168 h 359"/>
                <a:gd name="T12" fmla="*/ 404 w 534"/>
                <a:gd name="T13" fmla="*/ 329 h 359"/>
                <a:gd name="T14" fmla="*/ 261 w 534"/>
                <a:gd name="T15" fmla="*/ 353 h 359"/>
                <a:gd name="T16" fmla="*/ 153 w 534"/>
                <a:gd name="T17" fmla="*/ 329 h 359"/>
                <a:gd name="T18" fmla="*/ 71 w 534"/>
                <a:gd name="T19" fmla="*/ 258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34" h="359">
                  <a:moveTo>
                    <a:pt x="71" y="258"/>
                  </a:moveTo>
                  <a:cubicBezTo>
                    <a:pt x="14" y="178"/>
                    <a:pt x="0" y="0"/>
                    <a:pt x="148" y="38"/>
                  </a:cubicBezTo>
                  <a:cubicBezTo>
                    <a:pt x="177" y="45"/>
                    <a:pt x="205" y="50"/>
                    <a:pt x="237" y="47"/>
                  </a:cubicBezTo>
                  <a:cubicBezTo>
                    <a:pt x="273" y="43"/>
                    <a:pt x="310" y="29"/>
                    <a:pt x="347" y="25"/>
                  </a:cubicBezTo>
                  <a:cubicBezTo>
                    <a:pt x="382" y="20"/>
                    <a:pt x="421" y="18"/>
                    <a:pt x="456" y="30"/>
                  </a:cubicBezTo>
                  <a:cubicBezTo>
                    <a:pt x="513" y="50"/>
                    <a:pt x="534" y="114"/>
                    <a:pt x="527" y="168"/>
                  </a:cubicBezTo>
                  <a:cubicBezTo>
                    <a:pt x="517" y="243"/>
                    <a:pt x="426" y="319"/>
                    <a:pt x="404" y="329"/>
                  </a:cubicBezTo>
                  <a:cubicBezTo>
                    <a:pt x="355" y="352"/>
                    <a:pt x="315" y="359"/>
                    <a:pt x="261" y="353"/>
                  </a:cubicBezTo>
                  <a:cubicBezTo>
                    <a:pt x="227" y="350"/>
                    <a:pt x="184" y="341"/>
                    <a:pt x="153" y="329"/>
                  </a:cubicBezTo>
                  <a:cubicBezTo>
                    <a:pt x="102" y="309"/>
                    <a:pt x="85" y="277"/>
                    <a:pt x="71" y="258"/>
                  </a:cubicBezTo>
                  <a:close/>
                </a:path>
              </a:pathLst>
            </a:custGeom>
            <a:gradFill flip="none" rotWithShape="1">
              <a:gsLst>
                <a:gs pos="58000">
                  <a:srgbClr val="CC0000"/>
                </a:gs>
                <a:gs pos="0">
                  <a:srgbClr val="FF7979"/>
                </a:gs>
                <a:gs pos="99000">
                  <a:srgbClr val="B80000"/>
                </a:gs>
              </a:gsLst>
              <a:lin ang="540000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7" name="Freeform 24"/>
            <p:cNvSpPr>
              <a:spLocks/>
            </p:cNvSpPr>
            <p:nvPr/>
          </p:nvSpPr>
          <p:spPr bwMode="auto">
            <a:xfrm>
              <a:off x="2342" y="1791"/>
              <a:ext cx="1000" cy="252"/>
            </a:xfrm>
            <a:custGeom>
              <a:avLst/>
              <a:gdLst>
                <a:gd name="T0" fmla="*/ 319 w 421"/>
                <a:gd name="T1" fmla="*/ 88 h 106"/>
                <a:gd name="T2" fmla="*/ 277 w 421"/>
                <a:gd name="T3" fmla="*/ 95 h 106"/>
                <a:gd name="T4" fmla="*/ 190 w 421"/>
                <a:gd name="T5" fmla="*/ 104 h 106"/>
                <a:gd name="T6" fmla="*/ 128 w 421"/>
                <a:gd name="T7" fmla="*/ 96 h 106"/>
                <a:gd name="T8" fmla="*/ 73 w 421"/>
                <a:gd name="T9" fmla="*/ 83 h 106"/>
                <a:gd name="T10" fmla="*/ 102 w 421"/>
                <a:gd name="T11" fmla="*/ 70 h 106"/>
                <a:gd name="T12" fmla="*/ 92 w 421"/>
                <a:gd name="T13" fmla="*/ 60 h 106"/>
                <a:gd name="T14" fmla="*/ 54 w 421"/>
                <a:gd name="T15" fmla="*/ 49 h 106"/>
                <a:gd name="T16" fmla="*/ 0 w 421"/>
                <a:gd name="T17" fmla="*/ 43 h 106"/>
                <a:gd name="T18" fmla="*/ 69 w 421"/>
                <a:gd name="T19" fmla="*/ 39 h 106"/>
                <a:gd name="T20" fmla="*/ 64 w 421"/>
                <a:gd name="T21" fmla="*/ 27 h 106"/>
                <a:gd name="T22" fmla="*/ 105 w 421"/>
                <a:gd name="T23" fmla="*/ 37 h 106"/>
                <a:gd name="T24" fmla="*/ 155 w 421"/>
                <a:gd name="T25" fmla="*/ 46 h 106"/>
                <a:gd name="T26" fmla="*/ 162 w 421"/>
                <a:gd name="T27" fmla="*/ 35 h 106"/>
                <a:gd name="T28" fmla="*/ 188 w 421"/>
                <a:gd name="T29" fmla="*/ 48 h 106"/>
                <a:gd name="T30" fmla="*/ 213 w 421"/>
                <a:gd name="T31" fmla="*/ 53 h 106"/>
                <a:gd name="T32" fmla="*/ 241 w 421"/>
                <a:gd name="T33" fmla="*/ 38 h 106"/>
                <a:gd name="T34" fmla="*/ 257 w 421"/>
                <a:gd name="T35" fmla="*/ 43 h 106"/>
                <a:gd name="T36" fmla="*/ 283 w 421"/>
                <a:gd name="T37" fmla="*/ 22 h 106"/>
                <a:gd name="T38" fmla="*/ 301 w 421"/>
                <a:gd name="T39" fmla="*/ 22 h 106"/>
                <a:gd name="T40" fmla="*/ 294 w 421"/>
                <a:gd name="T41" fmla="*/ 40 h 106"/>
                <a:gd name="T42" fmla="*/ 329 w 421"/>
                <a:gd name="T43" fmla="*/ 17 h 106"/>
                <a:gd name="T44" fmla="*/ 372 w 421"/>
                <a:gd name="T45" fmla="*/ 2 h 106"/>
                <a:gd name="T46" fmla="*/ 419 w 421"/>
                <a:gd name="T47" fmla="*/ 8 h 106"/>
                <a:gd name="T48" fmla="*/ 379 w 421"/>
                <a:gd name="T49" fmla="*/ 17 h 106"/>
                <a:gd name="T50" fmla="*/ 344 w 421"/>
                <a:gd name="T51" fmla="*/ 38 h 106"/>
                <a:gd name="T52" fmla="*/ 361 w 421"/>
                <a:gd name="T53" fmla="*/ 41 h 106"/>
                <a:gd name="T54" fmla="*/ 376 w 421"/>
                <a:gd name="T55" fmla="*/ 40 h 106"/>
                <a:gd name="T56" fmla="*/ 372 w 421"/>
                <a:gd name="T57" fmla="*/ 71 h 106"/>
                <a:gd name="T58" fmla="*/ 335 w 421"/>
                <a:gd name="T59" fmla="*/ 86 h 106"/>
                <a:gd name="T60" fmla="*/ 319 w 421"/>
                <a:gd name="T61" fmla="*/ 8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21" h="106">
                  <a:moveTo>
                    <a:pt x="319" y="88"/>
                  </a:moveTo>
                  <a:cubicBezTo>
                    <a:pt x="305" y="90"/>
                    <a:pt x="291" y="92"/>
                    <a:pt x="277" y="95"/>
                  </a:cubicBezTo>
                  <a:cubicBezTo>
                    <a:pt x="248" y="102"/>
                    <a:pt x="220" y="106"/>
                    <a:pt x="190" y="104"/>
                  </a:cubicBezTo>
                  <a:cubicBezTo>
                    <a:pt x="169" y="103"/>
                    <a:pt x="148" y="103"/>
                    <a:pt x="128" y="96"/>
                  </a:cubicBezTo>
                  <a:cubicBezTo>
                    <a:pt x="109" y="90"/>
                    <a:pt x="94" y="83"/>
                    <a:pt x="73" y="83"/>
                  </a:cubicBezTo>
                  <a:cubicBezTo>
                    <a:pt x="77" y="73"/>
                    <a:pt x="94" y="73"/>
                    <a:pt x="102" y="70"/>
                  </a:cubicBezTo>
                  <a:cubicBezTo>
                    <a:pt x="102" y="66"/>
                    <a:pt x="95" y="61"/>
                    <a:pt x="92" y="60"/>
                  </a:cubicBezTo>
                  <a:cubicBezTo>
                    <a:pt x="79" y="53"/>
                    <a:pt x="68" y="53"/>
                    <a:pt x="54" y="49"/>
                  </a:cubicBezTo>
                  <a:cubicBezTo>
                    <a:pt x="21" y="42"/>
                    <a:pt x="0" y="50"/>
                    <a:pt x="0" y="43"/>
                  </a:cubicBezTo>
                  <a:cubicBezTo>
                    <a:pt x="0" y="29"/>
                    <a:pt x="62" y="41"/>
                    <a:pt x="69" y="39"/>
                  </a:cubicBezTo>
                  <a:cubicBezTo>
                    <a:pt x="77" y="36"/>
                    <a:pt x="60" y="29"/>
                    <a:pt x="64" y="27"/>
                  </a:cubicBezTo>
                  <a:cubicBezTo>
                    <a:pt x="72" y="24"/>
                    <a:pt x="89" y="33"/>
                    <a:pt x="105" y="37"/>
                  </a:cubicBezTo>
                  <a:cubicBezTo>
                    <a:pt x="120" y="41"/>
                    <a:pt x="155" y="57"/>
                    <a:pt x="155" y="46"/>
                  </a:cubicBezTo>
                  <a:cubicBezTo>
                    <a:pt x="155" y="40"/>
                    <a:pt x="149" y="33"/>
                    <a:pt x="162" y="35"/>
                  </a:cubicBezTo>
                  <a:cubicBezTo>
                    <a:pt x="172" y="36"/>
                    <a:pt x="178" y="55"/>
                    <a:pt x="188" y="48"/>
                  </a:cubicBezTo>
                  <a:cubicBezTo>
                    <a:pt x="197" y="42"/>
                    <a:pt x="207" y="50"/>
                    <a:pt x="213" y="53"/>
                  </a:cubicBezTo>
                  <a:cubicBezTo>
                    <a:pt x="227" y="61"/>
                    <a:pt x="230" y="42"/>
                    <a:pt x="241" y="38"/>
                  </a:cubicBezTo>
                  <a:cubicBezTo>
                    <a:pt x="250" y="36"/>
                    <a:pt x="249" y="49"/>
                    <a:pt x="257" y="43"/>
                  </a:cubicBezTo>
                  <a:cubicBezTo>
                    <a:pt x="266" y="36"/>
                    <a:pt x="272" y="28"/>
                    <a:pt x="283" y="22"/>
                  </a:cubicBezTo>
                  <a:cubicBezTo>
                    <a:pt x="288" y="19"/>
                    <a:pt x="299" y="13"/>
                    <a:pt x="301" y="22"/>
                  </a:cubicBezTo>
                  <a:cubicBezTo>
                    <a:pt x="302" y="29"/>
                    <a:pt x="292" y="33"/>
                    <a:pt x="294" y="40"/>
                  </a:cubicBezTo>
                  <a:cubicBezTo>
                    <a:pt x="297" y="50"/>
                    <a:pt x="319" y="24"/>
                    <a:pt x="329" y="17"/>
                  </a:cubicBezTo>
                  <a:cubicBezTo>
                    <a:pt x="341" y="8"/>
                    <a:pt x="357" y="4"/>
                    <a:pt x="372" y="2"/>
                  </a:cubicBezTo>
                  <a:cubicBezTo>
                    <a:pt x="386" y="0"/>
                    <a:pt x="417" y="0"/>
                    <a:pt x="419" y="8"/>
                  </a:cubicBezTo>
                  <a:cubicBezTo>
                    <a:pt x="421" y="16"/>
                    <a:pt x="384" y="15"/>
                    <a:pt x="379" y="17"/>
                  </a:cubicBezTo>
                  <a:cubicBezTo>
                    <a:pt x="366" y="21"/>
                    <a:pt x="352" y="27"/>
                    <a:pt x="344" y="38"/>
                  </a:cubicBezTo>
                  <a:cubicBezTo>
                    <a:pt x="350" y="39"/>
                    <a:pt x="355" y="41"/>
                    <a:pt x="361" y="41"/>
                  </a:cubicBezTo>
                  <a:cubicBezTo>
                    <a:pt x="366" y="41"/>
                    <a:pt x="371" y="39"/>
                    <a:pt x="376" y="40"/>
                  </a:cubicBezTo>
                  <a:cubicBezTo>
                    <a:pt x="394" y="43"/>
                    <a:pt x="379" y="65"/>
                    <a:pt x="372" y="71"/>
                  </a:cubicBezTo>
                  <a:cubicBezTo>
                    <a:pt x="361" y="80"/>
                    <a:pt x="348" y="85"/>
                    <a:pt x="335" y="86"/>
                  </a:cubicBezTo>
                  <a:cubicBezTo>
                    <a:pt x="330" y="87"/>
                    <a:pt x="324" y="88"/>
                    <a:pt x="319" y="88"/>
                  </a:cubicBezTo>
                  <a:close/>
                </a:path>
              </a:pathLst>
            </a:custGeom>
            <a:solidFill>
              <a:srgbClr val="C822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8" name="Freeform 25"/>
            <p:cNvSpPr>
              <a:spLocks/>
            </p:cNvSpPr>
            <p:nvPr/>
          </p:nvSpPr>
          <p:spPr bwMode="auto">
            <a:xfrm>
              <a:off x="2017" y="2190"/>
              <a:ext cx="323" cy="881"/>
            </a:xfrm>
            <a:custGeom>
              <a:avLst/>
              <a:gdLst>
                <a:gd name="T0" fmla="*/ 100 w 136"/>
                <a:gd name="T1" fmla="*/ 332 h 372"/>
                <a:gd name="T2" fmla="*/ 25 w 136"/>
                <a:gd name="T3" fmla="*/ 173 h 372"/>
                <a:gd name="T4" fmla="*/ 3 w 136"/>
                <a:gd name="T5" fmla="*/ 71 h 372"/>
                <a:gd name="T6" fmla="*/ 6 w 136"/>
                <a:gd name="T7" fmla="*/ 3 h 372"/>
                <a:gd name="T8" fmla="*/ 17 w 136"/>
                <a:gd name="T9" fmla="*/ 39 h 372"/>
                <a:gd name="T10" fmla="*/ 24 w 136"/>
                <a:gd name="T11" fmla="*/ 78 h 372"/>
                <a:gd name="T12" fmla="*/ 37 w 136"/>
                <a:gd name="T13" fmla="*/ 154 h 372"/>
                <a:gd name="T14" fmla="*/ 120 w 136"/>
                <a:gd name="T15" fmla="*/ 312 h 372"/>
                <a:gd name="T16" fmla="*/ 129 w 136"/>
                <a:gd name="T17" fmla="*/ 364 h 372"/>
                <a:gd name="T18" fmla="*/ 103 w 136"/>
                <a:gd name="T19" fmla="*/ 337 h 372"/>
                <a:gd name="T20" fmla="*/ 100 w 136"/>
                <a:gd name="T21" fmla="*/ 332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6" h="372">
                  <a:moveTo>
                    <a:pt x="100" y="332"/>
                  </a:moveTo>
                  <a:cubicBezTo>
                    <a:pt x="65" y="280"/>
                    <a:pt x="31" y="197"/>
                    <a:pt x="25" y="173"/>
                  </a:cubicBezTo>
                  <a:cubicBezTo>
                    <a:pt x="17" y="143"/>
                    <a:pt x="5" y="102"/>
                    <a:pt x="3" y="71"/>
                  </a:cubicBezTo>
                  <a:cubicBezTo>
                    <a:pt x="2" y="50"/>
                    <a:pt x="0" y="6"/>
                    <a:pt x="6" y="3"/>
                  </a:cubicBezTo>
                  <a:cubicBezTo>
                    <a:pt x="15" y="0"/>
                    <a:pt x="14" y="26"/>
                    <a:pt x="17" y="39"/>
                  </a:cubicBezTo>
                  <a:cubicBezTo>
                    <a:pt x="20" y="52"/>
                    <a:pt x="22" y="65"/>
                    <a:pt x="24" y="78"/>
                  </a:cubicBezTo>
                  <a:cubicBezTo>
                    <a:pt x="27" y="103"/>
                    <a:pt x="30" y="129"/>
                    <a:pt x="37" y="154"/>
                  </a:cubicBezTo>
                  <a:cubicBezTo>
                    <a:pt x="49" y="195"/>
                    <a:pt x="98" y="260"/>
                    <a:pt x="120" y="312"/>
                  </a:cubicBezTo>
                  <a:cubicBezTo>
                    <a:pt x="127" y="330"/>
                    <a:pt x="136" y="356"/>
                    <a:pt x="129" y="364"/>
                  </a:cubicBezTo>
                  <a:cubicBezTo>
                    <a:pt x="122" y="372"/>
                    <a:pt x="114" y="353"/>
                    <a:pt x="103" y="337"/>
                  </a:cubicBezTo>
                  <a:cubicBezTo>
                    <a:pt x="102" y="335"/>
                    <a:pt x="101" y="333"/>
                    <a:pt x="100" y="332"/>
                  </a:cubicBezTo>
                  <a:close/>
                </a:path>
              </a:pathLst>
            </a:custGeom>
            <a:solidFill>
              <a:srgbClr val="9C1C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9" name="Freeform 26"/>
            <p:cNvSpPr>
              <a:spLocks/>
            </p:cNvSpPr>
            <p:nvPr/>
          </p:nvSpPr>
          <p:spPr bwMode="auto">
            <a:xfrm>
              <a:off x="3422" y="2187"/>
              <a:ext cx="266" cy="820"/>
            </a:xfrm>
            <a:custGeom>
              <a:avLst/>
              <a:gdLst>
                <a:gd name="T0" fmla="*/ 59 w 112"/>
                <a:gd name="T1" fmla="*/ 270 h 346"/>
                <a:gd name="T2" fmla="*/ 103 w 112"/>
                <a:gd name="T3" fmla="*/ 70 h 346"/>
                <a:gd name="T4" fmla="*/ 102 w 112"/>
                <a:gd name="T5" fmla="*/ 2 h 346"/>
                <a:gd name="T6" fmla="*/ 87 w 112"/>
                <a:gd name="T7" fmla="*/ 43 h 346"/>
                <a:gd name="T8" fmla="*/ 65 w 112"/>
                <a:gd name="T9" fmla="*/ 130 h 346"/>
                <a:gd name="T10" fmla="*/ 41 w 112"/>
                <a:gd name="T11" fmla="*/ 243 h 346"/>
                <a:gd name="T12" fmla="*/ 7 w 112"/>
                <a:gd name="T13" fmla="*/ 334 h 346"/>
                <a:gd name="T14" fmla="*/ 59 w 112"/>
                <a:gd name="T15" fmla="*/ 27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346">
                  <a:moveTo>
                    <a:pt x="59" y="270"/>
                  </a:moveTo>
                  <a:cubicBezTo>
                    <a:pt x="83" y="228"/>
                    <a:pt x="97" y="124"/>
                    <a:pt x="103" y="70"/>
                  </a:cubicBezTo>
                  <a:cubicBezTo>
                    <a:pt x="106" y="48"/>
                    <a:pt x="112" y="4"/>
                    <a:pt x="102" y="2"/>
                  </a:cubicBezTo>
                  <a:cubicBezTo>
                    <a:pt x="90" y="0"/>
                    <a:pt x="90" y="30"/>
                    <a:pt x="87" y="43"/>
                  </a:cubicBezTo>
                  <a:cubicBezTo>
                    <a:pt x="81" y="66"/>
                    <a:pt x="72" y="107"/>
                    <a:pt x="65" y="130"/>
                  </a:cubicBezTo>
                  <a:cubicBezTo>
                    <a:pt x="52" y="174"/>
                    <a:pt x="53" y="198"/>
                    <a:pt x="41" y="243"/>
                  </a:cubicBezTo>
                  <a:cubicBezTo>
                    <a:pt x="33" y="274"/>
                    <a:pt x="0" y="327"/>
                    <a:pt x="7" y="334"/>
                  </a:cubicBezTo>
                  <a:cubicBezTo>
                    <a:pt x="35" y="346"/>
                    <a:pt x="50" y="285"/>
                    <a:pt x="59" y="27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80000"/>
                </a:gs>
                <a:gs pos="0">
                  <a:srgbClr val="DE0000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0" name="Freeform 27"/>
            <p:cNvSpPr>
              <a:spLocks/>
            </p:cNvSpPr>
            <p:nvPr/>
          </p:nvSpPr>
          <p:spPr bwMode="auto">
            <a:xfrm>
              <a:off x="2426" y="2019"/>
              <a:ext cx="889" cy="732"/>
            </a:xfrm>
            <a:custGeom>
              <a:avLst/>
              <a:gdLst>
                <a:gd name="T0" fmla="*/ 0 w 375"/>
                <a:gd name="T1" fmla="*/ 152 h 309"/>
                <a:gd name="T2" fmla="*/ 17 w 375"/>
                <a:gd name="T3" fmla="*/ 211 h 309"/>
                <a:gd name="T4" fmla="*/ 152 w 375"/>
                <a:gd name="T5" fmla="*/ 269 h 309"/>
                <a:gd name="T6" fmla="*/ 204 w 375"/>
                <a:gd name="T7" fmla="*/ 110 h 309"/>
                <a:gd name="T8" fmla="*/ 317 w 375"/>
                <a:gd name="T9" fmla="*/ 101 h 309"/>
                <a:gd name="T10" fmla="*/ 348 w 375"/>
                <a:gd name="T11" fmla="*/ 25 h 309"/>
                <a:gd name="T12" fmla="*/ 243 w 375"/>
                <a:gd name="T13" fmla="*/ 29 h 309"/>
                <a:gd name="T14" fmla="*/ 137 w 375"/>
                <a:gd name="T15" fmla="*/ 46 h 309"/>
                <a:gd name="T16" fmla="*/ 73 w 375"/>
                <a:gd name="T17" fmla="*/ 92 h 309"/>
                <a:gd name="T18" fmla="*/ 2 w 375"/>
                <a:gd name="T19" fmla="*/ 137 h 309"/>
                <a:gd name="T20" fmla="*/ 0 w 375"/>
                <a:gd name="T21" fmla="*/ 152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75" h="309">
                  <a:moveTo>
                    <a:pt x="0" y="152"/>
                  </a:moveTo>
                  <a:cubicBezTo>
                    <a:pt x="1" y="172"/>
                    <a:pt x="10" y="194"/>
                    <a:pt x="17" y="211"/>
                  </a:cubicBezTo>
                  <a:cubicBezTo>
                    <a:pt x="36" y="254"/>
                    <a:pt x="99" y="309"/>
                    <a:pt x="152" y="269"/>
                  </a:cubicBezTo>
                  <a:cubicBezTo>
                    <a:pt x="219" y="217"/>
                    <a:pt x="187" y="142"/>
                    <a:pt x="204" y="110"/>
                  </a:cubicBezTo>
                  <a:cubicBezTo>
                    <a:pt x="218" y="86"/>
                    <a:pt x="267" y="113"/>
                    <a:pt x="317" y="101"/>
                  </a:cubicBezTo>
                  <a:cubicBezTo>
                    <a:pt x="366" y="89"/>
                    <a:pt x="375" y="40"/>
                    <a:pt x="348" y="25"/>
                  </a:cubicBezTo>
                  <a:cubicBezTo>
                    <a:pt x="302" y="0"/>
                    <a:pt x="279" y="25"/>
                    <a:pt x="243" y="29"/>
                  </a:cubicBezTo>
                  <a:cubicBezTo>
                    <a:pt x="185" y="35"/>
                    <a:pt x="164" y="39"/>
                    <a:pt x="137" y="46"/>
                  </a:cubicBezTo>
                  <a:cubicBezTo>
                    <a:pt x="110" y="53"/>
                    <a:pt x="101" y="89"/>
                    <a:pt x="73" y="92"/>
                  </a:cubicBezTo>
                  <a:cubicBezTo>
                    <a:pt x="42" y="95"/>
                    <a:pt x="11" y="103"/>
                    <a:pt x="2" y="137"/>
                  </a:cubicBezTo>
                  <a:cubicBezTo>
                    <a:pt x="1" y="142"/>
                    <a:pt x="0" y="147"/>
                    <a:pt x="0" y="152"/>
                  </a:cubicBezTo>
                  <a:close/>
                </a:path>
              </a:pathLst>
            </a:custGeom>
            <a:gradFill>
              <a:gsLst>
                <a:gs pos="100000">
                  <a:srgbClr val="DE0000"/>
                </a:gs>
                <a:gs pos="0">
                  <a:srgbClr val="FF7979"/>
                </a:gs>
                <a:gs pos="54000">
                  <a:srgbClr val="CC0000"/>
                </a:gs>
              </a:gsLst>
              <a:lin ang="54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1" name="Freeform 28"/>
            <p:cNvSpPr>
              <a:spLocks/>
            </p:cNvSpPr>
            <p:nvPr/>
          </p:nvSpPr>
          <p:spPr bwMode="auto">
            <a:xfrm>
              <a:off x="2627" y="1862"/>
              <a:ext cx="541" cy="162"/>
            </a:xfrm>
            <a:custGeom>
              <a:avLst/>
              <a:gdLst>
                <a:gd name="T0" fmla="*/ 179 w 228"/>
                <a:gd name="T1" fmla="*/ 47 h 68"/>
                <a:gd name="T2" fmla="*/ 228 w 228"/>
                <a:gd name="T3" fmla="*/ 33 h 68"/>
                <a:gd name="T4" fmla="*/ 177 w 228"/>
                <a:gd name="T5" fmla="*/ 37 h 68"/>
                <a:gd name="T6" fmla="*/ 210 w 228"/>
                <a:gd name="T7" fmla="*/ 6 h 68"/>
                <a:gd name="T8" fmla="*/ 148 w 228"/>
                <a:gd name="T9" fmla="*/ 36 h 68"/>
                <a:gd name="T10" fmla="*/ 163 w 228"/>
                <a:gd name="T11" fmla="*/ 2 h 68"/>
                <a:gd name="T12" fmla="*/ 136 w 228"/>
                <a:gd name="T13" fmla="*/ 30 h 68"/>
                <a:gd name="T14" fmla="*/ 112 w 228"/>
                <a:gd name="T15" fmla="*/ 37 h 68"/>
                <a:gd name="T16" fmla="*/ 67 w 228"/>
                <a:gd name="T17" fmla="*/ 30 h 68"/>
                <a:gd name="T18" fmla="*/ 75 w 228"/>
                <a:gd name="T19" fmla="*/ 40 h 68"/>
                <a:gd name="T20" fmla="*/ 23 w 228"/>
                <a:gd name="T21" fmla="*/ 32 h 68"/>
                <a:gd name="T22" fmla="*/ 3 w 228"/>
                <a:gd name="T23" fmla="*/ 30 h 68"/>
                <a:gd name="T24" fmla="*/ 38 w 228"/>
                <a:gd name="T25" fmla="*/ 50 h 68"/>
                <a:gd name="T26" fmla="*/ 5 w 228"/>
                <a:gd name="T27" fmla="*/ 54 h 68"/>
                <a:gd name="T28" fmla="*/ 55 w 228"/>
                <a:gd name="T29" fmla="*/ 66 h 68"/>
                <a:gd name="T30" fmla="*/ 113 w 228"/>
                <a:gd name="T31" fmla="*/ 64 h 68"/>
                <a:gd name="T32" fmla="*/ 179 w 228"/>
                <a:gd name="T33" fmla="*/ 4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8" h="68">
                  <a:moveTo>
                    <a:pt x="179" y="47"/>
                  </a:moveTo>
                  <a:cubicBezTo>
                    <a:pt x="190" y="43"/>
                    <a:pt x="228" y="41"/>
                    <a:pt x="228" y="33"/>
                  </a:cubicBezTo>
                  <a:cubicBezTo>
                    <a:pt x="215" y="23"/>
                    <a:pt x="178" y="42"/>
                    <a:pt x="177" y="37"/>
                  </a:cubicBezTo>
                  <a:cubicBezTo>
                    <a:pt x="176" y="33"/>
                    <a:pt x="212" y="10"/>
                    <a:pt x="210" y="6"/>
                  </a:cubicBezTo>
                  <a:cubicBezTo>
                    <a:pt x="204" y="2"/>
                    <a:pt x="148" y="48"/>
                    <a:pt x="148" y="36"/>
                  </a:cubicBezTo>
                  <a:cubicBezTo>
                    <a:pt x="149" y="29"/>
                    <a:pt x="169" y="3"/>
                    <a:pt x="163" y="2"/>
                  </a:cubicBezTo>
                  <a:cubicBezTo>
                    <a:pt x="155" y="0"/>
                    <a:pt x="144" y="26"/>
                    <a:pt x="136" y="30"/>
                  </a:cubicBezTo>
                  <a:cubicBezTo>
                    <a:pt x="128" y="34"/>
                    <a:pt x="121" y="36"/>
                    <a:pt x="112" y="37"/>
                  </a:cubicBezTo>
                  <a:cubicBezTo>
                    <a:pt x="96" y="41"/>
                    <a:pt x="72" y="27"/>
                    <a:pt x="67" y="30"/>
                  </a:cubicBezTo>
                  <a:cubicBezTo>
                    <a:pt x="62" y="32"/>
                    <a:pt x="74" y="37"/>
                    <a:pt x="75" y="40"/>
                  </a:cubicBezTo>
                  <a:cubicBezTo>
                    <a:pt x="72" y="47"/>
                    <a:pt x="38" y="37"/>
                    <a:pt x="23" y="32"/>
                  </a:cubicBezTo>
                  <a:cubicBezTo>
                    <a:pt x="17" y="30"/>
                    <a:pt x="3" y="26"/>
                    <a:pt x="3" y="30"/>
                  </a:cubicBezTo>
                  <a:cubicBezTo>
                    <a:pt x="0" y="39"/>
                    <a:pt x="40" y="45"/>
                    <a:pt x="38" y="50"/>
                  </a:cubicBezTo>
                  <a:cubicBezTo>
                    <a:pt x="36" y="56"/>
                    <a:pt x="9" y="48"/>
                    <a:pt x="5" y="54"/>
                  </a:cubicBezTo>
                  <a:cubicBezTo>
                    <a:pt x="0" y="61"/>
                    <a:pt x="38" y="65"/>
                    <a:pt x="55" y="66"/>
                  </a:cubicBezTo>
                  <a:cubicBezTo>
                    <a:pt x="74" y="68"/>
                    <a:pt x="94" y="67"/>
                    <a:pt x="113" y="64"/>
                  </a:cubicBezTo>
                  <a:cubicBezTo>
                    <a:pt x="131" y="61"/>
                    <a:pt x="167" y="50"/>
                    <a:pt x="179" y="47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rgbClr val="D20000"/>
                </a:gs>
                <a:gs pos="0">
                  <a:srgbClr val="FF5353"/>
                </a:gs>
                <a:gs pos="99000">
                  <a:srgbClr val="920000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2" name="Freeform 29"/>
            <p:cNvSpPr>
              <a:spLocks/>
            </p:cNvSpPr>
            <p:nvPr/>
          </p:nvSpPr>
          <p:spPr bwMode="auto">
            <a:xfrm>
              <a:off x="2789" y="1007"/>
              <a:ext cx="992" cy="725"/>
            </a:xfrm>
            <a:custGeom>
              <a:avLst/>
              <a:gdLst>
                <a:gd name="T0" fmla="*/ 103 w 418"/>
                <a:gd name="T1" fmla="*/ 240 h 306"/>
                <a:gd name="T2" fmla="*/ 99 w 418"/>
                <a:gd name="T3" fmla="*/ 237 h 306"/>
                <a:gd name="T4" fmla="*/ 70 w 418"/>
                <a:gd name="T5" fmla="*/ 197 h 306"/>
                <a:gd name="T6" fmla="*/ 159 w 418"/>
                <a:gd name="T7" fmla="*/ 155 h 306"/>
                <a:gd name="T8" fmla="*/ 209 w 418"/>
                <a:gd name="T9" fmla="*/ 114 h 306"/>
                <a:gd name="T10" fmla="*/ 296 w 418"/>
                <a:gd name="T11" fmla="*/ 78 h 306"/>
                <a:gd name="T12" fmla="*/ 397 w 418"/>
                <a:gd name="T13" fmla="*/ 24 h 306"/>
                <a:gd name="T14" fmla="*/ 346 w 418"/>
                <a:gd name="T15" fmla="*/ 78 h 306"/>
                <a:gd name="T16" fmla="*/ 234 w 418"/>
                <a:gd name="T17" fmla="*/ 273 h 306"/>
                <a:gd name="T18" fmla="*/ 169 w 418"/>
                <a:gd name="T19" fmla="*/ 303 h 306"/>
                <a:gd name="T20" fmla="*/ 107 w 418"/>
                <a:gd name="T21" fmla="*/ 260 h 306"/>
                <a:gd name="T22" fmla="*/ 85 w 418"/>
                <a:gd name="T23" fmla="*/ 261 h 306"/>
                <a:gd name="T24" fmla="*/ 58 w 418"/>
                <a:gd name="T25" fmla="*/ 256 h 306"/>
                <a:gd name="T26" fmla="*/ 23 w 418"/>
                <a:gd name="T27" fmla="*/ 268 h 306"/>
                <a:gd name="T28" fmla="*/ 0 w 418"/>
                <a:gd name="T29" fmla="*/ 256 h 306"/>
                <a:gd name="T30" fmla="*/ 45 w 418"/>
                <a:gd name="T31" fmla="*/ 246 h 306"/>
                <a:gd name="T32" fmla="*/ 103 w 418"/>
                <a:gd name="T33" fmla="*/ 24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8" h="306">
                  <a:moveTo>
                    <a:pt x="103" y="240"/>
                  </a:moveTo>
                  <a:cubicBezTo>
                    <a:pt x="105" y="240"/>
                    <a:pt x="97" y="238"/>
                    <a:pt x="99" y="237"/>
                  </a:cubicBezTo>
                  <a:cubicBezTo>
                    <a:pt x="81" y="232"/>
                    <a:pt x="55" y="219"/>
                    <a:pt x="70" y="197"/>
                  </a:cubicBezTo>
                  <a:cubicBezTo>
                    <a:pt x="91" y="166"/>
                    <a:pt x="131" y="164"/>
                    <a:pt x="159" y="155"/>
                  </a:cubicBezTo>
                  <a:cubicBezTo>
                    <a:pt x="186" y="147"/>
                    <a:pt x="179" y="120"/>
                    <a:pt x="209" y="114"/>
                  </a:cubicBezTo>
                  <a:cubicBezTo>
                    <a:pt x="249" y="106"/>
                    <a:pt x="270" y="119"/>
                    <a:pt x="296" y="78"/>
                  </a:cubicBezTo>
                  <a:cubicBezTo>
                    <a:pt x="320" y="40"/>
                    <a:pt x="366" y="0"/>
                    <a:pt x="397" y="24"/>
                  </a:cubicBezTo>
                  <a:cubicBezTo>
                    <a:pt x="418" y="40"/>
                    <a:pt x="367" y="43"/>
                    <a:pt x="346" y="78"/>
                  </a:cubicBezTo>
                  <a:cubicBezTo>
                    <a:pt x="304" y="147"/>
                    <a:pt x="340" y="223"/>
                    <a:pt x="234" y="273"/>
                  </a:cubicBezTo>
                  <a:cubicBezTo>
                    <a:pt x="209" y="285"/>
                    <a:pt x="198" y="306"/>
                    <a:pt x="169" y="303"/>
                  </a:cubicBezTo>
                  <a:cubicBezTo>
                    <a:pt x="139" y="300"/>
                    <a:pt x="123" y="282"/>
                    <a:pt x="107" y="260"/>
                  </a:cubicBezTo>
                  <a:cubicBezTo>
                    <a:pt x="111" y="265"/>
                    <a:pt x="85" y="261"/>
                    <a:pt x="85" y="261"/>
                  </a:cubicBezTo>
                  <a:cubicBezTo>
                    <a:pt x="76" y="259"/>
                    <a:pt x="69" y="255"/>
                    <a:pt x="58" y="256"/>
                  </a:cubicBezTo>
                  <a:cubicBezTo>
                    <a:pt x="54" y="257"/>
                    <a:pt x="23" y="268"/>
                    <a:pt x="23" y="268"/>
                  </a:cubicBezTo>
                  <a:cubicBezTo>
                    <a:pt x="17" y="261"/>
                    <a:pt x="11" y="252"/>
                    <a:pt x="0" y="256"/>
                  </a:cubicBezTo>
                  <a:cubicBezTo>
                    <a:pt x="13" y="253"/>
                    <a:pt x="30" y="249"/>
                    <a:pt x="45" y="246"/>
                  </a:cubicBezTo>
                  <a:cubicBezTo>
                    <a:pt x="64" y="242"/>
                    <a:pt x="84" y="243"/>
                    <a:pt x="103" y="24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5B814"/>
                </a:gs>
                <a:gs pos="62000">
                  <a:srgbClr val="52720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3" name="Freeform 30"/>
            <p:cNvSpPr>
              <a:spLocks/>
            </p:cNvSpPr>
            <p:nvPr/>
          </p:nvSpPr>
          <p:spPr bwMode="auto">
            <a:xfrm>
              <a:off x="2853" y="1222"/>
              <a:ext cx="704" cy="389"/>
            </a:xfrm>
            <a:custGeom>
              <a:avLst/>
              <a:gdLst>
                <a:gd name="T0" fmla="*/ 23 w 297"/>
                <a:gd name="T1" fmla="*/ 156 h 164"/>
                <a:gd name="T2" fmla="*/ 0 w 297"/>
                <a:gd name="T3" fmla="*/ 161 h 164"/>
                <a:gd name="T4" fmla="*/ 1 w 297"/>
                <a:gd name="T5" fmla="*/ 162 h 164"/>
                <a:gd name="T6" fmla="*/ 26 w 297"/>
                <a:gd name="T7" fmla="*/ 158 h 164"/>
                <a:gd name="T8" fmla="*/ 63 w 297"/>
                <a:gd name="T9" fmla="*/ 159 h 164"/>
                <a:gd name="T10" fmla="*/ 94 w 297"/>
                <a:gd name="T11" fmla="*/ 161 h 164"/>
                <a:gd name="T12" fmla="*/ 191 w 297"/>
                <a:gd name="T13" fmla="*/ 95 h 164"/>
                <a:gd name="T14" fmla="*/ 284 w 297"/>
                <a:gd name="T15" fmla="*/ 45 h 164"/>
                <a:gd name="T16" fmla="*/ 297 w 297"/>
                <a:gd name="T17" fmla="*/ 0 h 164"/>
                <a:gd name="T18" fmla="*/ 289 w 297"/>
                <a:gd name="T19" fmla="*/ 11 h 164"/>
                <a:gd name="T20" fmla="*/ 191 w 297"/>
                <a:gd name="T21" fmla="*/ 32 h 164"/>
                <a:gd name="T22" fmla="*/ 131 w 297"/>
                <a:gd name="T23" fmla="*/ 76 h 164"/>
                <a:gd name="T24" fmla="*/ 52 w 297"/>
                <a:gd name="T25" fmla="*/ 113 h 164"/>
                <a:gd name="T26" fmla="*/ 86 w 297"/>
                <a:gd name="T27" fmla="*/ 148 h 164"/>
                <a:gd name="T28" fmla="*/ 76 w 297"/>
                <a:gd name="T29" fmla="*/ 153 h 164"/>
                <a:gd name="T30" fmla="*/ 23 w 297"/>
                <a:gd name="T31" fmla="*/ 156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7" h="164">
                  <a:moveTo>
                    <a:pt x="23" y="156"/>
                  </a:moveTo>
                  <a:cubicBezTo>
                    <a:pt x="14" y="158"/>
                    <a:pt x="0" y="160"/>
                    <a:pt x="0" y="161"/>
                  </a:cubicBezTo>
                  <a:cubicBezTo>
                    <a:pt x="0" y="161"/>
                    <a:pt x="0" y="162"/>
                    <a:pt x="1" y="162"/>
                  </a:cubicBezTo>
                  <a:cubicBezTo>
                    <a:pt x="2" y="163"/>
                    <a:pt x="25" y="158"/>
                    <a:pt x="26" y="158"/>
                  </a:cubicBezTo>
                  <a:cubicBezTo>
                    <a:pt x="31" y="158"/>
                    <a:pt x="54" y="159"/>
                    <a:pt x="63" y="159"/>
                  </a:cubicBezTo>
                  <a:cubicBezTo>
                    <a:pt x="73" y="159"/>
                    <a:pt x="85" y="164"/>
                    <a:pt x="94" y="161"/>
                  </a:cubicBezTo>
                  <a:cubicBezTo>
                    <a:pt x="139" y="148"/>
                    <a:pt x="155" y="115"/>
                    <a:pt x="191" y="95"/>
                  </a:cubicBezTo>
                  <a:cubicBezTo>
                    <a:pt x="222" y="78"/>
                    <a:pt x="265" y="81"/>
                    <a:pt x="284" y="45"/>
                  </a:cubicBezTo>
                  <a:cubicBezTo>
                    <a:pt x="291" y="32"/>
                    <a:pt x="294" y="16"/>
                    <a:pt x="297" y="0"/>
                  </a:cubicBezTo>
                  <a:cubicBezTo>
                    <a:pt x="294" y="4"/>
                    <a:pt x="292" y="7"/>
                    <a:pt x="289" y="11"/>
                  </a:cubicBezTo>
                  <a:cubicBezTo>
                    <a:pt x="263" y="52"/>
                    <a:pt x="231" y="24"/>
                    <a:pt x="191" y="32"/>
                  </a:cubicBezTo>
                  <a:cubicBezTo>
                    <a:pt x="161" y="39"/>
                    <a:pt x="157" y="68"/>
                    <a:pt x="131" y="76"/>
                  </a:cubicBezTo>
                  <a:cubicBezTo>
                    <a:pt x="103" y="85"/>
                    <a:pt x="73" y="82"/>
                    <a:pt x="52" y="113"/>
                  </a:cubicBezTo>
                  <a:cubicBezTo>
                    <a:pt x="37" y="136"/>
                    <a:pt x="86" y="146"/>
                    <a:pt x="86" y="148"/>
                  </a:cubicBezTo>
                  <a:cubicBezTo>
                    <a:pt x="86" y="150"/>
                    <a:pt x="80" y="152"/>
                    <a:pt x="76" y="153"/>
                  </a:cubicBezTo>
                  <a:cubicBezTo>
                    <a:pt x="68" y="155"/>
                    <a:pt x="31" y="154"/>
                    <a:pt x="23" y="156"/>
                  </a:cubicBezTo>
                  <a:close/>
                </a:path>
              </a:pathLst>
            </a:custGeom>
            <a:gradFill flip="none" rotWithShape="1">
              <a:gsLst>
                <a:gs pos="12000">
                  <a:srgbClr val="DEF6A8"/>
                </a:gs>
                <a:gs pos="65000">
                  <a:srgbClr val="85B814"/>
                </a:gs>
              </a:gsLst>
              <a:lin ang="360000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4" name="Freeform 31"/>
            <p:cNvSpPr>
              <a:spLocks/>
            </p:cNvSpPr>
            <p:nvPr/>
          </p:nvSpPr>
          <p:spPr bwMode="auto">
            <a:xfrm>
              <a:off x="2698" y="1467"/>
              <a:ext cx="214" cy="552"/>
            </a:xfrm>
            <a:custGeom>
              <a:avLst/>
              <a:gdLst>
                <a:gd name="T0" fmla="*/ 52 w 90"/>
                <a:gd name="T1" fmla="*/ 233 h 233"/>
                <a:gd name="T2" fmla="*/ 62 w 90"/>
                <a:gd name="T3" fmla="*/ 185 h 233"/>
                <a:gd name="T4" fmla="*/ 54 w 90"/>
                <a:gd name="T5" fmla="*/ 135 h 233"/>
                <a:gd name="T6" fmla="*/ 27 w 90"/>
                <a:gd name="T7" fmla="*/ 82 h 233"/>
                <a:gd name="T8" fmla="*/ 0 w 90"/>
                <a:gd name="T9" fmla="*/ 39 h 233"/>
                <a:gd name="T10" fmla="*/ 48 w 90"/>
                <a:gd name="T11" fmla="*/ 36 h 233"/>
                <a:gd name="T12" fmla="*/ 80 w 90"/>
                <a:gd name="T13" fmla="*/ 8 h 233"/>
                <a:gd name="T14" fmla="*/ 79 w 90"/>
                <a:gd name="T15" fmla="*/ 37 h 233"/>
                <a:gd name="T16" fmla="*/ 54 w 90"/>
                <a:gd name="T17" fmla="*/ 45 h 233"/>
                <a:gd name="T18" fmla="*/ 65 w 90"/>
                <a:gd name="T19" fmla="*/ 68 h 233"/>
                <a:gd name="T20" fmla="*/ 88 w 90"/>
                <a:gd name="T21" fmla="*/ 176 h 233"/>
                <a:gd name="T22" fmla="*/ 81 w 90"/>
                <a:gd name="T23" fmla="*/ 219 h 233"/>
                <a:gd name="T24" fmla="*/ 81 w 90"/>
                <a:gd name="T25" fmla="*/ 231 h 233"/>
                <a:gd name="T26" fmla="*/ 52 w 90"/>
                <a:gd name="T27" fmla="*/ 23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" h="233">
                  <a:moveTo>
                    <a:pt x="52" y="233"/>
                  </a:moveTo>
                  <a:cubicBezTo>
                    <a:pt x="55" y="218"/>
                    <a:pt x="61" y="200"/>
                    <a:pt x="62" y="185"/>
                  </a:cubicBezTo>
                  <a:cubicBezTo>
                    <a:pt x="63" y="167"/>
                    <a:pt x="59" y="151"/>
                    <a:pt x="54" y="135"/>
                  </a:cubicBezTo>
                  <a:cubicBezTo>
                    <a:pt x="48" y="115"/>
                    <a:pt x="37" y="100"/>
                    <a:pt x="27" y="82"/>
                  </a:cubicBezTo>
                  <a:cubicBezTo>
                    <a:pt x="19" y="68"/>
                    <a:pt x="5" y="55"/>
                    <a:pt x="0" y="39"/>
                  </a:cubicBezTo>
                  <a:cubicBezTo>
                    <a:pt x="15" y="41"/>
                    <a:pt x="35" y="42"/>
                    <a:pt x="48" y="36"/>
                  </a:cubicBezTo>
                  <a:cubicBezTo>
                    <a:pt x="55" y="33"/>
                    <a:pt x="64" y="26"/>
                    <a:pt x="80" y="8"/>
                  </a:cubicBezTo>
                  <a:cubicBezTo>
                    <a:pt x="86" y="0"/>
                    <a:pt x="84" y="29"/>
                    <a:pt x="79" y="37"/>
                  </a:cubicBezTo>
                  <a:cubicBezTo>
                    <a:pt x="76" y="41"/>
                    <a:pt x="58" y="52"/>
                    <a:pt x="54" y="45"/>
                  </a:cubicBezTo>
                  <a:cubicBezTo>
                    <a:pt x="59" y="52"/>
                    <a:pt x="61" y="61"/>
                    <a:pt x="65" y="68"/>
                  </a:cubicBezTo>
                  <a:cubicBezTo>
                    <a:pt x="83" y="102"/>
                    <a:pt x="90" y="137"/>
                    <a:pt x="88" y="176"/>
                  </a:cubicBezTo>
                  <a:cubicBezTo>
                    <a:pt x="87" y="190"/>
                    <a:pt x="84" y="204"/>
                    <a:pt x="81" y="219"/>
                  </a:cubicBezTo>
                  <a:cubicBezTo>
                    <a:pt x="81" y="221"/>
                    <a:pt x="81" y="227"/>
                    <a:pt x="81" y="231"/>
                  </a:cubicBezTo>
                  <a:lnTo>
                    <a:pt x="52" y="233"/>
                  </a:lnTo>
                  <a:close/>
                </a:path>
              </a:pathLst>
            </a:custGeom>
            <a:solidFill>
              <a:srgbClr val="9E42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5" name="Freeform 32"/>
            <p:cNvSpPr>
              <a:spLocks/>
            </p:cNvSpPr>
            <p:nvPr/>
          </p:nvSpPr>
          <p:spPr bwMode="auto">
            <a:xfrm>
              <a:off x="2720" y="1569"/>
              <a:ext cx="140" cy="279"/>
            </a:xfrm>
            <a:custGeom>
              <a:avLst/>
              <a:gdLst>
                <a:gd name="T0" fmla="*/ 57 w 59"/>
                <a:gd name="T1" fmla="*/ 118 h 118"/>
                <a:gd name="T2" fmla="*/ 0 w 59"/>
                <a:gd name="T3" fmla="*/ 0 h 118"/>
                <a:gd name="T4" fmla="*/ 25 w 59"/>
                <a:gd name="T5" fmla="*/ 6 h 118"/>
                <a:gd name="T6" fmla="*/ 39 w 59"/>
                <a:gd name="T7" fmla="*/ 36 h 118"/>
                <a:gd name="T8" fmla="*/ 59 w 59"/>
                <a:gd name="T9" fmla="*/ 115 h 118"/>
                <a:gd name="T10" fmla="*/ 57 w 59"/>
                <a:gd name="T11" fmla="*/ 11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118">
                  <a:moveTo>
                    <a:pt x="57" y="118"/>
                  </a:moveTo>
                  <a:cubicBezTo>
                    <a:pt x="49" y="74"/>
                    <a:pt x="28" y="35"/>
                    <a:pt x="0" y="0"/>
                  </a:cubicBezTo>
                  <a:cubicBezTo>
                    <a:pt x="7" y="2"/>
                    <a:pt x="19" y="2"/>
                    <a:pt x="25" y="6"/>
                  </a:cubicBezTo>
                  <a:cubicBezTo>
                    <a:pt x="32" y="11"/>
                    <a:pt x="36" y="28"/>
                    <a:pt x="39" y="36"/>
                  </a:cubicBezTo>
                  <a:cubicBezTo>
                    <a:pt x="51" y="62"/>
                    <a:pt x="55" y="88"/>
                    <a:pt x="59" y="115"/>
                  </a:cubicBezTo>
                  <a:lnTo>
                    <a:pt x="57" y="118"/>
                  </a:lnTo>
                  <a:close/>
                </a:path>
              </a:pathLst>
            </a:custGeom>
            <a:solidFill>
              <a:srgbClr val="953E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56" name="Freeform 33"/>
            <p:cNvSpPr>
              <a:spLocks/>
            </p:cNvSpPr>
            <p:nvPr/>
          </p:nvSpPr>
          <p:spPr bwMode="auto">
            <a:xfrm>
              <a:off x="2309" y="2939"/>
              <a:ext cx="1225" cy="348"/>
            </a:xfrm>
            <a:custGeom>
              <a:avLst/>
              <a:gdLst>
                <a:gd name="T0" fmla="*/ 478 w 516"/>
                <a:gd name="T1" fmla="*/ 53 h 147"/>
                <a:gd name="T2" fmla="*/ 516 w 516"/>
                <a:gd name="T3" fmla="*/ 0 h 147"/>
                <a:gd name="T4" fmla="*/ 484 w 516"/>
                <a:gd name="T5" fmla="*/ 22 h 147"/>
                <a:gd name="T6" fmla="*/ 419 w 516"/>
                <a:gd name="T7" fmla="*/ 79 h 147"/>
                <a:gd name="T8" fmla="*/ 366 w 516"/>
                <a:gd name="T9" fmla="*/ 94 h 147"/>
                <a:gd name="T10" fmla="*/ 330 w 516"/>
                <a:gd name="T11" fmla="*/ 86 h 147"/>
                <a:gd name="T12" fmla="*/ 261 w 516"/>
                <a:gd name="T13" fmla="*/ 113 h 147"/>
                <a:gd name="T14" fmla="*/ 217 w 516"/>
                <a:gd name="T15" fmla="*/ 86 h 147"/>
                <a:gd name="T16" fmla="*/ 177 w 516"/>
                <a:gd name="T17" fmla="*/ 102 h 147"/>
                <a:gd name="T18" fmla="*/ 137 w 516"/>
                <a:gd name="T19" fmla="*/ 79 h 147"/>
                <a:gd name="T20" fmla="*/ 111 w 516"/>
                <a:gd name="T21" fmla="*/ 90 h 147"/>
                <a:gd name="T22" fmla="*/ 62 w 516"/>
                <a:gd name="T23" fmla="*/ 90 h 147"/>
                <a:gd name="T24" fmla="*/ 6 w 516"/>
                <a:gd name="T25" fmla="*/ 54 h 147"/>
                <a:gd name="T26" fmla="*/ 0 w 516"/>
                <a:gd name="T27" fmla="*/ 60 h 147"/>
                <a:gd name="T28" fmla="*/ 46 w 516"/>
                <a:gd name="T29" fmla="*/ 106 h 147"/>
                <a:gd name="T30" fmla="*/ 133 w 516"/>
                <a:gd name="T31" fmla="*/ 141 h 147"/>
                <a:gd name="T32" fmla="*/ 257 w 516"/>
                <a:gd name="T33" fmla="*/ 133 h 147"/>
                <a:gd name="T34" fmla="*/ 343 w 516"/>
                <a:gd name="T35" fmla="*/ 142 h 147"/>
                <a:gd name="T36" fmla="*/ 478 w 516"/>
                <a:gd name="T37" fmla="*/ 53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16" h="147">
                  <a:moveTo>
                    <a:pt x="478" y="53"/>
                  </a:moveTo>
                  <a:cubicBezTo>
                    <a:pt x="492" y="37"/>
                    <a:pt x="504" y="18"/>
                    <a:pt x="516" y="0"/>
                  </a:cubicBezTo>
                  <a:cubicBezTo>
                    <a:pt x="505" y="7"/>
                    <a:pt x="495" y="15"/>
                    <a:pt x="484" y="22"/>
                  </a:cubicBezTo>
                  <a:cubicBezTo>
                    <a:pt x="477" y="27"/>
                    <a:pt x="444" y="61"/>
                    <a:pt x="419" y="79"/>
                  </a:cubicBezTo>
                  <a:cubicBezTo>
                    <a:pt x="393" y="98"/>
                    <a:pt x="385" y="89"/>
                    <a:pt x="366" y="94"/>
                  </a:cubicBezTo>
                  <a:cubicBezTo>
                    <a:pt x="348" y="98"/>
                    <a:pt x="340" y="87"/>
                    <a:pt x="330" y="86"/>
                  </a:cubicBezTo>
                  <a:cubicBezTo>
                    <a:pt x="309" y="84"/>
                    <a:pt x="282" y="120"/>
                    <a:pt x="261" y="113"/>
                  </a:cubicBezTo>
                  <a:cubicBezTo>
                    <a:pt x="239" y="106"/>
                    <a:pt x="235" y="86"/>
                    <a:pt x="217" y="86"/>
                  </a:cubicBezTo>
                  <a:cubicBezTo>
                    <a:pt x="204" y="86"/>
                    <a:pt x="196" y="105"/>
                    <a:pt x="177" y="102"/>
                  </a:cubicBezTo>
                  <a:cubicBezTo>
                    <a:pt x="165" y="101"/>
                    <a:pt x="151" y="78"/>
                    <a:pt x="137" y="79"/>
                  </a:cubicBezTo>
                  <a:cubicBezTo>
                    <a:pt x="127" y="79"/>
                    <a:pt x="122" y="91"/>
                    <a:pt x="111" y="90"/>
                  </a:cubicBezTo>
                  <a:cubicBezTo>
                    <a:pt x="101" y="90"/>
                    <a:pt x="71" y="90"/>
                    <a:pt x="62" y="90"/>
                  </a:cubicBezTo>
                  <a:cubicBezTo>
                    <a:pt x="44" y="90"/>
                    <a:pt x="28" y="45"/>
                    <a:pt x="6" y="54"/>
                  </a:cubicBezTo>
                  <a:cubicBezTo>
                    <a:pt x="3" y="56"/>
                    <a:pt x="1" y="58"/>
                    <a:pt x="0" y="60"/>
                  </a:cubicBezTo>
                  <a:cubicBezTo>
                    <a:pt x="14" y="77"/>
                    <a:pt x="30" y="92"/>
                    <a:pt x="46" y="106"/>
                  </a:cubicBezTo>
                  <a:cubicBezTo>
                    <a:pt x="69" y="126"/>
                    <a:pt x="102" y="144"/>
                    <a:pt x="133" y="141"/>
                  </a:cubicBezTo>
                  <a:cubicBezTo>
                    <a:pt x="176" y="136"/>
                    <a:pt x="213" y="128"/>
                    <a:pt x="257" y="133"/>
                  </a:cubicBezTo>
                  <a:cubicBezTo>
                    <a:pt x="286" y="136"/>
                    <a:pt x="314" y="140"/>
                    <a:pt x="343" y="142"/>
                  </a:cubicBezTo>
                  <a:cubicBezTo>
                    <a:pt x="397" y="147"/>
                    <a:pt x="445" y="91"/>
                    <a:pt x="478" y="53"/>
                  </a:cubicBezTo>
                  <a:close/>
                </a:path>
              </a:pathLst>
            </a:custGeom>
            <a:solidFill>
              <a:srgbClr val="8B19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203" name="bluebook"/>
          <p:cNvGrpSpPr>
            <a:grpSpLocks noChangeAspect="1"/>
          </p:cNvGrpSpPr>
          <p:nvPr/>
        </p:nvGrpSpPr>
        <p:grpSpPr bwMode="auto">
          <a:xfrm>
            <a:off x="932451" y="4147233"/>
            <a:ext cx="535456" cy="2609496"/>
            <a:chOff x="1664" y="660"/>
            <a:chExt cx="1334" cy="3302"/>
          </a:xfrm>
          <a:effectLst>
            <a:outerShdw blurRad="114300" dir="66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204" name="AutoShape 109"/>
            <p:cNvSpPr>
              <a:spLocks noChangeAspect="1" noChangeArrowheads="1" noTextEdit="1"/>
            </p:cNvSpPr>
            <p:nvPr/>
          </p:nvSpPr>
          <p:spPr bwMode="auto">
            <a:xfrm>
              <a:off x="1668" y="664"/>
              <a:ext cx="1326" cy="3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5" name="Freeform 111"/>
            <p:cNvSpPr>
              <a:spLocks/>
            </p:cNvSpPr>
            <p:nvPr/>
          </p:nvSpPr>
          <p:spPr bwMode="auto">
            <a:xfrm>
              <a:off x="1710" y="725"/>
              <a:ext cx="1272" cy="549"/>
            </a:xfrm>
            <a:custGeom>
              <a:avLst/>
              <a:gdLst>
                <a:gd name="T0" fmla="*/ 7 w 334"/>
                <a:gd name="T1" fmla="*/ 3 h 145"/>
                <a:gd name="T2" fmla="*/ 27 w 334"/>
                <a:gd name="T3" fmla="*/ 8 h 145"/>
                <a:gd name="T4" fmla="*/ 30 w 334"/>
                <a:gd name="T5" fmla="*/ 29 h 145"/>
                <a:gd name="T6" fmla="*/ 32 w 334"/>
                <a:gd name="T7" fmla="*/ 9 h 145"/>
                <a:gd name="T8" fmla="*/ 83 w 334"/>
                <a:gd name="T9" fmla="*/ 17 h 145"/>
                <a:gd name="T10" fmla="*/ 85 w 334"/>
                <a:gd name="T11" fmla="*/ 26 h 145"/>
                <a:gd name="T12" fmla="*/ 87 w 334"/>
                <a:gd name="T13" fmla="*/ 17 h 145"/>
                <a:gd name="T14" fmla="*/ 140 w 334"/>
                <a:gd name="T15" fmla="*/ 19 h 145"/>
                <a:gd name="T16" fmla="*/ 141 w 334"/>
                <a:gd name="T17" fmla="*/ 41 h 145"/>
                <a:gd name="T18" fmla="*/ 144 w 334"/>
                <a:gd name="T19" fmla="*/ 19 h 145"/>
                <a:gd name="T20" fmla="*/ 178 w 334"/>
                <a:gd name="T21" fmla="*/ 19 h 145"/>
                <a:gd name="T22" fmla="*/ 180 w 334"/>
                <a:gd name="T23" fmla="*/ 25 h 145"/>
                <a:gd name="T24" fmla="*/ 182 w 334"/>
                <a:gd name="T25" fmla="*/ 18 h 145"/>
                <a:gd name="T26" fmla="*/ 185 w 334"/>
                <a:gd name="T27" fmla="*/ 18 h 145"/>
                <a:gd name="T28" fmla="*/ 187 w 334"/>
                <a:gd name="T29" fmla="*/ 30 h 145"/>
                <a:gd name="T30" fmla="*/ 188 w 334"/>
                <a:gd name="T31" fmla="*/ 19 h 145"/>
                <a:gd name="T32" fmla="*/ 228 w 334"/>
                <a:gd name="T33" fmla="*/ 15 h 145"/>
                <a:gd name="T34" fmla="*/ 233 w 334"/>
                <a:gd name="T35" fmla="*/ 23 h 145"/>
                <a:gd name="T36" fmla="*/ 234 w 334"/>
                <a:gd name="T37" fmla="*/ 14 h 145"/>
                <a:gd name="T38" fmla="*/ 239 w 334"/>
                <a:gd name="T39" fmla="*/ 14 h 145"/>
                <a:gd name="T40" fmla="*/ 242 w 334"/>
                <a:gd name="T41" fmla="*/ 30 h 145"/>
                <a:gd name="T42" fmla="*/ 243 w 334"/>
                <a:gd name="T43" fmla="*/ 13 h 145"/>
                <a:gd name="T44" fmla="*/ 279 w 334"/>
                <a:gd name="T45" fmla="*/ 8 h 145"/>
                <a:gd name="T46" fmla="*/ 283 w 334"/>
                <a:gd name="T47" fmla="*/ 26 h 145"/>
                <a:gd name="T48" fmla="*/ 286 w 334"/>
                <a:gd name="T49" fmla="*/ 8 h 145"/>
                <a:gd name="T50" fmla="*/ 321 w 334"/>
                <a:gd name="T51" fmla="*/ 1 h 145"/>
                <a:gd name="T52" fmla="*/ 314 w 334"/>
                <a:gd name="T53" fmla="*/ 108 h 145"/>
                <a:gd name="T54" fmla="*/ 20 w 334"/>
                <a:gd name="T55" fmla="*/ 118 h 145"/>
                <a:gd name="T56" fmla="*/ 7 w 334"/>
                <a:gd name="T57" fmla="*/ 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34" h="145">
                  <a:moveTo>
                    <a:pt x="7" y="3"/>
                  </a:moveTo>
                  <a:cubicBezTo>
                    <a:pt x="7" y="3"/>
                    <a:pt x="14" y="5"/>
                    <a:pt x="27" y="8"/>
                  </a:cubicBezTo>
                  <a:cubicBezTo>
                    <a:pt x="29" y="8"/>
                    <a:pt x="28" y="29"/>
                    <a:pt x="30" y="29"/>
                  </a:cubicBezTo>
                  <a:cubicBezTo>
                    <a:pt x="31" y="29"/>
                    <a:pt x="31" y="9"/>
                    <a:pt x="32" y="9"/>
                  </a:cubicBezTo>
                  <a:cubicBezTo>
                    <a:pt x="44" y="12"/>
                    <a:pt x="63" y="15"/>
                    <a:pt x="83" y="17"/>
                  </a:cubicBezTo>
                  <a:cubicBezTo>
                    <a:pt x="84" y="17"/>
                    <a:pt x="84" y="26"/>
                    <a:pt x="85" y="26"/>
                  </a:cubicBezTo>
                  <a:cubicBezTo>
                    <a:pt x="86" y="26"/>
                    <a:pt x="86" y="17"/>
                    <a:pt x="87" y="17"/>
                  </a:cubicBezTo>
                  <a:cubicBezTo>
                    <a:pt x="101" y="18"/>
                    <a:pt x="121" y="19"/>
                    <a:pt x="140" y="19"/>
                  </a:cubicBezTo>
                  <a:cubicBezTo>
                    <a:pt x="141" y="19"/>
                    <a:pt x="140" y="41"/>
                    <a:pt x="141" y="41"/>
                  </a:cubicBezTo>
                  <a:cubicBezTo>
                    <a:pt x="143" y="41"/>
                    <a:pt x="143" y="19"/>
                    <a:pt x="144" y="19"/>
                  </a:cubicBezTo>
                  <a:cubicBezTo>
                    <a:pt x="155" y="19"/>
                    <a:pt x="166" y="19"/>
                    <a:pt x="178" y="19"/>
                  </a:cubicBezTo>
                  <a:cubicBezTo>
                    <a:pt x="178" y="19"/>
                    <a:pt x="179" y="25"/>
                    <a:pt x="180" y="25"/>
                  </a:cubicBezTo>
                  <a:cubicBezTo>
                    <a:pt x="181" y="25"/>
                    <a:pt x="181" y="18"/>
                    <a:pt x="182" y="18"/>
                  </a:cubicBezTo>
                  <a:cubicBezTo>
                    <a:pt x="183" y="18"/>
                    <a:pt x="184" y="18"/>
                    <a:pt x="185" y="18"/>
                  </a:cubicBezTo>
                  <a:cubicBezTo>
                    <a:pt x="185" y="18"/>
                    <a:pt x="186" y="30"/>
                    <a:pt x="187" y="30"/>
                  </a:cubicBezTo>
                  <a:cubicBezTo>
                    <a:pt x="187" y="30"/>
                    <a:pt x="187" y="19"/>
                    <a:pt x="188" y="19"/>
                  </a:cubicBezTo>
                  <a:cubicBezTo>
                    <a:pt x="200" y="18"/>
                    <a:pt x="214" y="17"/>
                    <a:pt x="228" y="15"/>
                  </a:cubicBezTo>
                  <a:cubicBezTo>
                    <a:pt x="230" y="15"/>
                    <a:pt x="231" y="23"/>
                    <a:pt x="233" y="23"/>
                  </a:cubicBezTo>
                  <a:cubicBezTo>
                    <a:pt x="235" y="23"/>
                    <a:pt x="233" y="14"/>
                    <a:pt x="234" y="14"/>
                  </a:cubicBezTo>
                  <a:cubicBezTo>
                    <a:pt x="236" y="14"/>
                    <a:pt x="237" y="14"/>
                    <a:pt x="239" y="14"/>
                  </a:cubicBezTo>
                  <a:cubicBezTo>
                    <a:pt x="239" y="14"/>
                    <a:pt x="241" y="30"/>
                    <a:pt x="242" y="30"/>
                  </a:cubicBezTo>
                  <a:cubicBezTo>
                    <a:pt x="242" y="30"/>
                    <a:pt x="242" y="13"/>
                    <a:pt x="243" y="13"/>
                  </a:cubicBezTo>
                  <a:cubicBezTo>
                    <a:pt x="254" y="12"/>
                    <a:pt x="267" y="10"/>
                    <a:pt x="279" y="8"/>
                  </a:cubicBezTo>
                  <a:cubicBezTo>
                    <a:pt x="281" y="8"/>
                    <a:pt x="282" y="26"/>
                    <a:pt x="283" y="26"/>
                  </a:cubicBezTo>
                  <a:cubicBezTo>
                    <a:pt x="285" y="26"/>
                    <a:pt x="283" y="8"/>
                    <a:pt x="286" y="8"/>
                  </a:cubicBezTo>
                  <a:cubicBezTo>
                    <a:pt x="296" y="6"/>
                    <a:pt x="311" y="3"/>
                    <a:pt x="321" y="1"/>
                  </a:cubicBezTo>
                  <a:cubicBezTo>
                    <a:pt x="323" y="0"/>
                    <a:pt x="334" y="75"/>
                    <a:pt x="314" y="108"/>
                  </a:cubicBezTo>
                  <a:cubicBezTo>
                    <a:pt x="290" y="145"/>
                    <a:pt x="43" y="139"/>
                    <a:pt x="20" y="118"/>
                  </a:cubicBezTo>
                  <a:cubicBezTo>
                    <a:pt x="0" y="101"/>
                    <a:pt x="7" y="3"/>
                    <a:pt x="7" y="3"/>
                  </a:cubicBezTo>
                  <a:close/>
                </a:path>
              </a:pathLst>
            </a:custGeom>
            <a:solidFill>
              <a:srgbClr val="FFEE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6" name="Freeform 112"/>
            <p:cNvSpPr>
              <a:spLocks/>
            </p:cNvSpPr>
            <p:nvPr/>
          </p:nvSpPr>
          <p:spPr bwMode="auto">
            <a:xfrm>
              <a:off x="1843" y="778"/>
              <a:ext cx="31" cy="428"/>
            </a:xfrm>
            <a:custGeom>
              <a:avLst/>
              <a:gdLst>
                <a:gd name="T0" fmla="*/ 0 w 31"/>
                <a:gd name="T1" fmla="*/ 405 h 428"/>
                <a:gd name="T2" fmla="*/ 19 w 31"/>
                <a:gd name="T3" fmla="*/ 0 h 428"/>
                <a:gd name="T4" fmla="*/ 31 w 31"/>
                <a:gd name="T5" fmla="*/ 428 h 428"/>
                <a:gd name="T6" fmla="*/ 0 w 31"/>
                <a:gd name="T7" fmla="*/ 405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428">
                  <a:moveTo>
                    <a:pt x="0" y="405"/>
                  </a:moveTo>
                  <a:lnTo>
                    <a:pt x="19" y="0"/>
                  </a:lnTo>
                  <a:lnTo>
                    <a:pt x="31" y="428"/>
                  </a:lnTo>
                  <a:lnTo>
                    <a:pt x="0" y="405"/>
                  </a:lnTo>
                  <a:close/>
                </a:path>
              </a:pathLst>
            </a:custGeom>
            <a:solidFill>
              <a:srgbClr val="E7C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7" name="Freeform 113"/>
            <p:cNvSpPr>
              <a:spLocks/>
            </p:cNvSpPr>
            <p:nvPr/>
          </p:nvSpPr>
          <p:spPr bwMode="auto">
            <a:xfrm>
              <a:off x="1927" y="914"/>
              <a:ext cx="34" cy="394"/>
            </a:xfrm>
            <a:custGeom>
              <a:avLst/>
              <a:gdLst>
                <a:gd name="T0" fmla="*/ 0 w 34"/>
                <a:gd name="T1" fmla="*/ 375 h 394"/>
                <a:gd name="T2" fmla="*/ 23 w 34"/>
                <a:gd name="T3" fmla="*/ 0 h 394"/>
                <a:gd name="T4" fmla="*/ 34 w 34"/>
                <a:gd name="T5" fmla="*/ 394 h 394"/>
                <a:gd name="T6" fmla="*/ 0 w 34"/>
                <a:gd name="T7" fmla="*/ 375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394">
                  <a:moveTo>
                    <a:pt x="0" y="375"/>
                  </a:moveTo>
                  <a:lnTo>
                    <a:pt x="23" y="0"/>
                  </a:lnTo>
                  <a:lnTo>
                    <a:pt x="34" y="394"/>
                  </a:lnTo>
                  <a:lnTo>
                    <a:pt x="0" y="375"/>
                  </a:lnTo>
                  <a:close/>
                </a:path>
              </a:pathLst>
            </a:custGeom>
            <a:solidFill>
              <a:srgbClr val="E7C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8" name="Freeform 114"/>
            <p:cNvSpPr>
              <a:spLocks/>
            </p:cNvSpPr>
            <p:nvPr/>
          </p:nvSpPr>
          <p:spPr bwMode="auto">
            <a:xfrm>
              <a:off x="2018" y="812"/>
              <a:ext cx="31" cy="462"/>
            </a:xfrm>
            <a:custGeom>
              <a:avLst/>
              <a:gdLst>
                <a:gd name="T0" fmla="*/ 0 w 31"/>
                <a:gd name="T1" fmla="*/ 443 h 462"/>
                <a:gd name="T2" fmla="*/ 19 w 31"/>
                <a:gd name="T3" fmla="*/ 0 h 462"/>
                <a:gd name="T4" fmla="*/ 31 w 31"/>
                <a:gd name="T5" fmla="*/ 462 h 462"/>
                <a:gd name="T6" fmla="*/ 0 w 31"/>
                <a:gd name="T7" fmla="*/ 443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462">
                  <a:moveTo>
                    <a:pt x="0" y="443"/>
                  </a:moveTo>
                  <a:lnTo>
                    <a:pt x="19" y="0"/>
                  </a:lnTo>
                  <a:lnTo>
                    <a:pt x="31" y="462"/>
                  </a:lnTo>
                  <a:lnTo>
                    <a:pt x="0" y="443"/>
                  </a:lnTo>
                  <a:close/>
                </a:path>
              </a:pathLst>
            </a:custGeom>
            <a:solidFill>
              <a:srgbClr val="E7C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9" name="Freeform 115"/>
            <p:cNvSpPr>
              <a:spLocks/>
            </p:cNvSpPr>
            <p:nvPr/>
          </p:nvSpPr>
          <p:spPr bwMode="auto">
            <a:xfrm>
              <a:off x="2083" y="857"/>
              <a:ext cx="31" cy="395"/>
            </a:xfrm>
            <a:custGeom>
              <a:avLst/>
              <a:gdLst>
                <a:gd name="T0" fmla="*/ 0 w 31"/>
                <a:gd name="T1" fmla="*/ 379 h 395"/>
                <a:gd name="T2" fmla="*/ 19 w 31"/>
                <a:gd name="T3" fmla="*/ 0 h 395"/>
                <a:gd name="T4" fmla="*/ 31 w 31"/>
                <a:gd name="T5" fmla="*/ 395 h 395"/>
                <a:gd name="T6" fmla="*/ 0 w 31"/>
                <a:gd name="T7" fmla="*/ 379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395">
                  <a:moveTo>
                    <a:pt x="0" y="379"/>
                  </a:moveTo>
                  <a:lnTo>
                    <a:pt x="19" y="0"/>
                  </a:lnTo>
                  <a:lnTo>
                    <a:pt x="31" y="395"/>
                  </a:lnTo>
                  <a:lnTo>
                    <a:pt x="0" y="379"/>
                  </a:lnTo>
                  <a:close/>
                </a:path>
              </a:pathLst>
            </a:custGeom>
            <a:solidFill>
              <a:srgbClr val="E7C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0" name="Freeform 116"/>
            <p:cNvSpPr>
              <a:spLocks/>
            </p:cNvSpPr>
            <p:nvPr/>
          </p:nvSpPr>
          <p:spPr bwMode="auto">
            <a:xfrm>
              <a:off x="1973" y="846"/>
              <a:ext cx="34" cy="455"/>
            </a:xfrm>
            <a:custGeom>
              <a:avLst/>
              <a:gdLst>
                <a:gd name="T0" fmla="*/ 0 w 34"/>
                <a:gd name="T1" fmla="*/ 436 h 455"/>
                <a:gd name="T2" fmla="*/ 22 w 34"/>
                <a:gd name="T3" fmla="*/ 0 h 455"/>
                <a:gd name="T4" fmla="*/ 34 w 34"/>
                <a:gd name="T5" fmla="*/ 455 h 455"/>
                <a:gd name="T6" fmla="*/ 0 w 34"/>
                <a:gd name="T7" fmla="*/ 436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455">
                  <a:moveTo>
                    <a:pt x="0" y="436"/>
                  </a:moveTo>
                  <a:lnTo>
                    <a:pt x="22" y="0"/>
                  </a:lnTo>
                  <a:lnTo>
                    <a:pt x="34" y="455"/>
                  </a:lnTo>
                  <a:lnTo>
                    <a:pt x="0" y="436"/>
                  </a:lnTo>
                  <a:close/>
                </a:path>
              </a:pathLst>
            </a:custGeom>
            <a:solidFill>
              <a:srgbClr val="E7C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1" name="Freeform 117"/>
            <p:cNvSpPr>
              <a:spLocks/>
            </p:cNvSpPr>
            <p:nvPr/>
          </p:nvSpPr>
          <p:spPr bwMode="auto">
            <a:xfrm>
              <a:off x="2136" y="907"/>
              <a:ext cx="35" cy="394"/>
            </a:xfrm>
            <a:custGeom>
              <a:avLst/>
              <a:gdLst>
                <a:gd name="T0" fmla="*/ 0 w 35"/>
                <a:gd name="T1" fmla="*/ 379 h 394"/>
                <a:gd name="T2" fmla="*/ 23 w 35"/>
                <a:gd name="T3" fmla="*/ 0 h 394"/>
                <a:gd name="T4" fmla="*/ 35 w 35"/>
                <a:gd name="T5" fmla="*/ 394 h 394"/>
                <a:gd name="T6" fmla="*/ 0 w 35"/>
                <a:gd name="T7" fmla="*/ 379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94">
                  <a:moveTo>
                    <a:pt x="0" y="379"/>
                  </a:moveTo>
                  <a:lnTo>
                    <a:pt x="23" y="0"/>
                  </a:lnTo>
                  <a:lnTo>
                    <a:pt x="35" y="394"/>
                  </a:lnTo>
                  <a:lnTo>
                    <a:pt x="0" y="379"/>
                  </a:lnTo>
                  <a:close/>
                </a:path>
              </a:pathLst>
            </a:custGeom>
            <a:solidFill>
              <a:srgbClr val="E7C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2" name="Freeform 118"/>
            <p:cNvSpPr>
              <a:spLocks/>
            </p:cNvSpPr>
            <p:nvPr/>
          </p:nvSpPr>
          <p:spPr bwMode="auto">
            <a:xfrm>
              <a:off x="2197" y="937"/>
              <a:ext cx="35" cy="394"/>
            </a:xfrm>
            <a:custGeom>
              <a:avLst/>
              <a:gdLst>
                <a:gd name="T0" fmla="*/ 0 w 35"/>
                <a:gd name="T1" fmla="*/ 375 h 394"/>
                <a:gd name="T2" fmla="*/ 23 w 35"/>
                <a:gd name="T3" fmla="*/ 0 h 394"/>
                <a:gd name="T4" fmla="*/ 35 w 35"/>
                <a:gd name="T5" fmla="*/ 394 h 394"/>
                <a:gd name="T6" fmla="*/ 0 w 35"/>
                <a:gd name="T7" fmla="*/ 375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94">
                  <a:moveTo>
                    <a:pt x="0" y="375"/>
                  </a:moveTo>
                  <a:lnTo>
                    <a:pt x="23" y="0"/>
                  </a:lnTo>
                  <a:lnTo>
                    <a:pt x="35" y="394"/>
                  </a:lnTo>
                  <a:lnTo>
                    <a:pt x="0" y="375"/>
                  </a:lnTo>
                  <a:close/>
                </a:path>
              </a:pathLst>
            </a:custGeom>
            <a:solidFill>
              <a:srgbClr val="E7C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3" name="Freeform 119"/>
            <p:cNvSpPr>
              <a:spLocks/>
            </p:cNvSpPr>
            <p:nvPr/>
          </p:nvSpPr>
          <p:spPr bwMode="auto">
            <a:xfrm>
              <a:off x="2247" y="823"/>
              <a:ext cx="34" cy="463"/>
            </a:xfrm>
            <a:custGeom>
              <a:avLst/>
              <a:gdLst>
                <a:gd name="T0" fmla="*/ 0 w 34"/>
                <a:gd name="T1" fmla="*/ 444 h 463"/>
                <a:gd name="T2" fmla="*/ 23 w 34"/>
                <a:gd name="T3" fmla="*/ 0 h 463"/>
                <a:gd name="T4" fmla="*/ 34 w 34"/>
                <a:gd name="T5" fmla="*/ 463 h 463"/>
                <a:gd name="T6" fmla="*/ 0 w 34"/>
                <a:gd name="T7" fmla="*/ 444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463">
                  <a:moveTo>
                    <a:pt x="0" y="444"/>
                  </a:moveTo>
                  <a:lnTo>
                    <a:pt x="23" y="0"/>
                  </a:lnTo>
                  <a:lnTo>
                    <a:pt x="34" y="463"/>
                  </a:lnTo>
                  <a:lnTo>
                    <a:pt x="0" y="444"/>
                  </a:lnTo>
                  <a:close/>
                </a:path>
              </a:pathLst>
            </a:custGeom>
            <a:solidFill>
              <a:srgbClr val="E7C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4" name="Freeform 120"/>
            <p:cNvSpPr>
              <a:spLocks/>
            </p:cNvSpPr>
            <p:nvPr/>
          </p:nvSpPr>
          <p:spPr bwMode="auto">
            <a:xfrm>
              <a:off x="2357" y="835"/>
              <a:ext cx="35" cy="462"/>
            </a:xfrm>
            <a:custGeom>
              <a:avLst/>
              <a:gdLst>
                <a:gd name="T0" fmla="*/ 0 w 35"/>
                <a:gd name="T1" fmla="*/ 443 h 462"/>
                <a:gd name="T2" fmla="*/ 23 w 35"/>
                <a:gd name="T3" fmla="*/ 0 h 462"/>
                <a:gd name="T4" fmla="*/ 35 w 35"/>
                <a:gd name="T5" fmla="*/ 462 h 462"/>
                <a:gd name="T6" fmla="*/ 0 w 35"/>
                <a:gd name="T7" fmla="*/ 443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462">
                  <a:moveTo>
                    <a:pt x="0" y="443"/>
                  </a:moveTo>
                  <a:lnTo>
                    <a:pt x="23" y="0"/>
                  </a:lnTo>
                  <a:lnTo>
                    <a:pt x="35" y="462"/>
                  </a:lnTo>
                  <a:lnTo>
                    <a:pt x="0" y="443"/>
                  </a:lnTo>
                  <a:close/>
                </a:path>
              </a:pathLst>
            </a:custGeom>
            <a:solidFill>
              <a:srgbClr val="E7C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5" name="Freeform 121"/>
            <p:cNvSpPr>
              <a:spLocks/>
            </p:cNvSpPr>
            <p:nvPr/>
          </p:nvSpPr>
          <p:spPr bwMode="auto">
            <a:xfrm>
              <a:off x="2396" y="812"/>
              <a:ext cx="34" cy="462"/>
            </a:xfrm>
            <a:custGeom>
              <a:avLst/>
              <a:gdLst>
                <a:gd name="T0" fmla="*/ 0 w 34"/>
                <a:gd name="T1" fmla="*/ 443 h 462"/>
                <a:gd name="T2" fmla="*/ 22 w 34"/>
                <a:gd name="T3" fmla="*/ 0 h 462"/>
                <a:gd name="T4" fmla="*/ 34 w 34"/>
                <a:gd name="T5" fmla="*/ 462 h 462"/>
                <a:gd name="T6" fmla="*/ 0 w 34"/>
                <a:gd name="T7" fmla="*/ 443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462">
                  <a:moveTo>
                    <a:pt x="0" y="443"/>
                  </a:moveTo>
                  <a:lnTo>
                    <a:pt x="22" y="0"/>
                  </a:lnTo>
                  <a:lnTo>
                    <a:pt x="34" y="462"/>
                  </a:lnTo>
                  <a:lnTo>
                    <a:pt x="0" y="443"/>
                  </a:lnTo>
                  <a:close/>
                </a:path>
              </a:pathLst>
            </a:custGeom>
            <a:solidFill>
              <a:srgbClr val="E7C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6" name="Freeform 122"/>
            <p:cNvSpPr>
              <a:spLocks/>
            </p:cNvSpPr>
            <p:nvPr/>
          </p:nvSpPr>
          <p:spPr bwMode="auto">
            <a:xfrm>
              <a:off x="2556" y="1017"/>
              <a:ext cx="34" cy="284"/>
            </a:xfrm>
            <a:custGeom>
              <a:avLst/>
              <a:gdLst>
                <a:gd name="T0" fmla="*/ 0 w 34"/>
                <a:gd name="T1" fmla="*/ 269 h 284"/>
                <a:gd name="T2" fmla="*/ 15 w 34"/>
                <a:gd name="T3" fmla="*/ 0 h 284"/>
                <a:gd name="T4" fmla="*/ 34 w 34"/>
                <a:gd name="T5" fmla="*/ 284 h 284"/>
                <a:gd name="T6" fmla="*/ 0 w 34"/>
                <a:gd name="T7" fmla="*/ 269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284">
                  <a:moveTo>
                    <a:pt x="0" y="269"/>
                  </a:moveTo>
                  <a:lnTo>
                    <a:pt x="15" y="0"/>
                  </a:lnTo>
                  <a:lnTo>
                    <a:pt x="34" y="284"/>
                  </a:lnTo>
                  <a:lnTo>
                    <a:pt x="0" y="269"/>
                  </a:lnTo>
                  <a:close/>
                </a:path>
              </a:pathLst>
            </a:custGeom>
            <a:solidFill>
              <a:srgbClr val="E7C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7" name="Freeform 123"/>
            <p:cNvSpPr>
              <a:spLocks/>
            </p:cNvSpPr>
            <p:nvPr/>
          </p:nvSpPr>
          <p:spPr bwMode="auto">
            <a:xfrm>
              <a:off x="2476" y="907"/>
              <a:ext cx="34" cy="394"/>
            </a:xfrm>
            <a:custGeom>
              <a:avLst/>
              <a:gdLst>
                <a:gd name="T0" fmla="*/ 0 w 34"/>
                <a:gd name="T1" fmla="*/ 379 h 394"/>
                <a:gd name="T2" fmla="*/ 22 w 34"/>
                <a:gd name="T3" fmla="*/ 0 h 394"/>
                <a:gd name="T4" fmla="*/ 34 w 34"/>
                <a:gd name="T5" fmla="*/ 394 h 394"/>
                <a:gd name="T6" fmla="*/ 0 w 34"/>
                <a:gd name="T7" fmla="*/ 379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394">
                  <a:moveTo>
                    <a:pt x="0" y="379"/>
                  </a:moveTo>
                  <a:lnTo>
                    <a:pt x="22" y="0"/>
                  </a:lnTo>
                  <a:lnTo>
                    <a:pt x="34" y="394"/>
                  </a:lnTo>
                  <a:lnTo>
                    <a:pt x="0" y="379"/>
                  </a:lnTo>
                  <a:close/>
                </a:path>
              </a:pathLst>
            </a:custGeom>
            <a:solidFill>
              <a:srgbClr val="E7C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8" name="Freeform 124"/>
            <p:cNvSpPr>
              <a:spLocks/>
            </p:cNvSpPr>
            <p:nvPr/>
          </p:nvSpPr>
          <p:spPr bwMode="auto">
            <a:xfrm>
              <a:off x="2586" y="960"/>
              <a:ext cx="34" cy="322"/>
            </a:xfrm>
            <a:custGeom>
              <a:avLst/>
              <a:gdLst>
                <a:gd name="T0" fmla="*/ 0 w 34"/>
                <a:gd name="T1" fmla="*/ 307 h 322"/>
                <a:gd name="T2" fmla="*/ 15 w 34"/>
                <a:gd name="T3" fmla="*/ 0 h 322"/>
                <a:gd name="T4" fmla="*/ 34 w 34"/>
                <a:gd name="T5" fmla="*/ 322 h 322"/>
                <a:gd name="T6" fmla="*/ 0 w 34"/>
                <a:gd name="T7" fmla="*/ 307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322">
                  <a:moveTo>
                    <a:pt x="0" y="307"/>
                  </a:moveTo>
                  <a:lnTo>
                    <a:pt x="15" y="0"/>
                  </a:lnTo>
                  <a:lnTo>
                    <a:pt x="34" y="322"/>
                  </a:lnTo>
                  <a:lnTo>
                    <a:pt x="0" y="307"/>
                  </a:lnTo>
                  <a:close/>
                </a:path>
              </a:pathLst>
            </a:custGeom>
            <a:solidFill>
              <a:srgbClr val="E7C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9" name="Freeform 125"/>
            <p:cNvSpPr>
              <a:spLocks/>
            </p:cNvSpPr>
            <p:nvPr/>
          </p:nvSpPr>
          <p:spPr bwMode="auto">
            <a:xfrm>
              <a:off x="2708" y="785"/>
              <a:ext cx="34" cy="459"/>
            </a:xfrm>
            <a:custGeom>
              <a:avLst/>
              <a:gdLst>
                <a:gd name="T0" fmla="*/ 0 w 34"/>
                <a:gd name="T1" fmla="*/ 444 h 459"/>
                <a:gd name="T2" fmla="*/ 23 w 34"/>
                <a:gd name="T3" fmla="*/ 0 h 459"/>
                <a:gd name="T4" fmla="*/ 34 w 34"/>
                <a:gd name="T5" fmla="*/ 459 h 459"/>
                <a:gd name="T6" fmla="*/ 0 w 34"/>
                <a:gd name="T7" fmla="*/ 444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459">
                  <a:moveTo>
                    <a:pt x="0" y="444"/>
                  </a:moveTo>
                  <a:lnTo>
                    <a:pt x="23" y="0"/>
                  </a:lnTo>
                  <a:lnTo>
                    <a:pt x="34" y="459"/>
                  </a:lnTo>
                  <a:lnTo>
                    <a:pt x="0" y="444"/>
                  </a:lnTo>
                  <a:close/>
                </a:path>
              </a:pathLst>
            </a:custGeom>
            <a:solidFill>
              <a:srgbClr val="E7C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0" name="Freeform 126"/>
            <p:cNvSpPr>
              <a:spLocks/>
            </p:cNvSpPr>
            <p:nvPr/>
          </p:nvSpPr>
          <p:spPr bwMode="auto">
            <a:xfrm>
              <a:off x="2780" y="812"/>
              <a:ext cx="35" cy="470"/>
            </a:xfrm>
            <a:custGeom>
              <a:avLst/>
              <a:gdLst>
                <a:gd name="T0" fmla="*/ 0 w 35"/>
                <a:gd name="T1" fmla="*/ 451 h 470"/>
                <a:gd name="T2" fmla="*/ 23 w 35"/>
                <a:gd name="T3" fmla="*/ 0 h 470"/>
                <a:gd name="T4" fmla="*/ 35 w 35"/>
                <a:gd name="T5" fmla="*/ 470 h 470"/>
                <a:gd name="T6" fmla="*/ 0 w 35"/>
                <a:gd name="T7" fmla="*/ 451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470">
                  <a:moveTo>
                    <a:pt x="0" y="451"/>
                  </a:moveTo>
                  <a:lnTo>
                    <a:pt x="23" y="0"/>
                  </a:lnTo>
                  <a:lnTo>
                    <a:pt x="35" y="470"/>
                  </a:lnTo>
                  <a:lnTo>
                    <a:pt x="0" y="451"/>
                  </a:lnTo>
                  <a:close/>
                </a:path>
              </a:pathLst>
            </a:custGeom>
            <a:solidFill>
              <a:srgbClr val="E7C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1" name="Freeform 127"/>
            <p:cNvSpPr>
              <a:spLocks/>
            </p:cNvSpPr>
            <p:nvPr/>
          </p:nvSpPr>
          <p:spPr bwMode="auto">
            <a:xfrm>
              <a:off x="2697" y="766"/>
              <a:ext cx="11" cy="216"/>
            </a:xfrm>
            <a:custGeom>
              <a:avLst/>
              <a:gdLst>
                <a:gd name="T0" fmla="*/ 11 w 11"/>
                <a:gd name="T1" fmla="*/ 0 h 216"/>
                <a:gd name="T2" fmla="*/ 11 w 11"/>
                <a:gd name="T3" fmla="*/ 216 h 216"/>
                <a:gd name="T4" fmla="*/ 0 w 11"/>
                <a:gd name="T5" fmla="*/ 4 h 216"/>
                <a:gd name="T6" fmla="*/ 11 w 11"/>
                <a:gd name="T7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216">
                  <a:moveTo>
                    <a:pt x="11" y="0"/>
                  </a:moveTo>
                  <a:lnTo>
                    <a:pt x="11" y="216"/>
                  </a:lnTo>
                  <a:lnTo>
                    <a:pt x="0" y="4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7C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2" name="Freeform 128"/>
            <p:cNvSpPr>
              <a:spLocks/>
            </p:cNvSpPr>
            <p:nvPr/>
          </p:nvSpPr>
          <p:spPr bwMode="auto">
            <a:xfrm>
              <a:off x="2502" y="789"/>
              <a:ext cx="19" cy="265"/>
            </a:xfrm>
            <a:custGeom>
              <a:avLst/>
              <a:gdLst>
                <a:gd name="T0" fmla="*/ 19 w 19"/>
                <a:gd name="T1" fmla="*/ 0 h 265"/>
                <a:gd name="T2" fmla="*/ 12 w 19"/>
                <a:gd name="T3" fmla="*/ 265 h 265"/>
                <a:gd name="T4" fmla="*/ 0 w 19"/>
                <a:gd name="T5" fmla="*/ 0 h 265"/>
                <a:gd name="T6" fmla="*/ 19 w 19"/>
                <a:gd name="T7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65">
                  <a:moveTo>
                    <a:pt x="19" y="0"/>
                  </a:moveTo>
                  <a:lnTo>
                    <a:pt x="12" y="265"/>
                  </a:lnTo>
                  <a:lnTo>
                    <a:pt x="0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E7C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3" name="Freeform 129"/>
            <p:cNvSpPr>
              <a:spLocks/>
            </p:cNvSpPr>
            <p:nvPr/>
          </p:nvSpPr>
          <p:spPr bwMode="auto">
            <a:xfrm>
              <a:off x="2350" y="797"/>
              <a:ext cx="15" cy="364"/>
            </a:xfrm>
            <a:custGeom>
              <a:avLst/>
              <a:gdLst>
                <a:gd name="T0" fmla="*/ 15 w 15"/>
                <a:gd name="T1" fmla="*/ 0 h 364"/>
                <a:gd name="T2" fmla="*/ 0 w 15"/>
                <a:gd name="T3" fmla="*/ 364 h 364"/>
                <a:gd name="T4" fmla="*/ 0 w 15"/>
                <a:gd name="T5" fmla="*/ 0 h 364"/>
                <a:gd name="T6" fmla="*/ 15 w 15"/>
                <a:gd name="T7" fmla="*/ 0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364">
                  <a:moveTo>
                    <a:pt x="15" y="0"/>
                  </a:moveTo>
                  <a:lnTo>
                    <a:pt x="0" y="364"/>
                  </a:lnTo>
                  <a:lnTo>
                    <a:pt x="0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E7C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4" name="Freeform 130"/>
            <p:cNvSpPr>
              <a:spLocks/>
            </p:cNvSpPr>
            <p:nvPr/>
          </p:nvSpPr>
          <p:spPr bwMode="auto">
            <a:xfrm>
              <a:off x="2293" y="797"/>
              <a:ext cx="15" cy="371"/>
            </a:xfrm>
            <a:custGeom>
              <a:avLst/>
              <a:gdLst>
                <a:gd name="T0" fmla="*/ 15 w 15"/>
                <a:gd name="T1" fmla="*/ 3 h 371"/>
                <a:gd name="T2" fmla="*/ 7 w 15"/>
                <a:gd name="T3" fmla="*/ 371 h 371"/>
                <a:gd name="T4" fmla="*/ 0 w 15"/>
                <a:gd name="T5" fmla="*/ 0 h 371"/>
                <a:gd name="T6" fmla="*/ 15 w 15"/>
                <a:gd name="T7" fmla="*/ 3 h 3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371">
                  <a:moveTo>
                    <a:pt x="15" y="3"/>
                  </a:moveTo>
                  <a:lnTo>
                    <a:pt x="7" y="371"/>
                  </a:lnTo>
                  <a:lnTo>
                    <a:pt x="0" y="0"/>
                  </a:lnTo>
                  <a:lnTo>
                    <a:pt x="15" y="3"/>
                  </a:lnTo>
                  <a:close/>
                </a:path>
              </a:pathLst>
            </a:custGeom>
            <a:solidFill>
              <a:srgbClr val="E7C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5" name="Freeform 131"/>
            <p:cNvSpPr>
              <a:spLocks/>
            </p:cNvSpPr>
            <p:nvPr/>
          </p:nvSpPr>
          <p:spPr bwMode="auto">
            <a:xfrm>
              <a:off x="2125" y="797"/>
              <a:ext cx="15" cy="383"/>
            </a:xfrm>
            <a:custGeom>
              <a:avLst/>
              <a:gdLst>
                <a:gd name="T0" fmla="*/ 15 w 15"/>
                <a:gd name="T1" fmla="*/ 0 h 383"/>
                <a:gd name="T2" fmla="*/ 0 w 15"/>
                <a:gd name="T3" fmla="*/ 383 h 383"/>
                <a:gd name="T4" fmla="*/ 0 w 15"/>
                <a:gd name="T5" fmla="*/ 0 h 383"/>
                <a:gd name="T6" fmla="*/ 15 w 15"/>
                <a:gd name="T7" fmla="*/ 0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383">
                  <a:moveTo>
                    <a:pt x="15" y="0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rgbClr val="E7C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6" name="Freeform 132"/>
            <p:cNvSpPr>
              <a:spLocks/>
            </p:cNvSpPr>
            <p:nvPr/>
          </p:nvSpPr>
          <p:spPr bwMode="auto">
            <a:xfrm>
              <a:off x="1965" y="778"/>
              <a:ext cx="15" cy="383"/>
            </a:xfrm>
            <a:custGeom>
              <a:avLst/>
              <a:gdLst>
                <a:gd name="T0" fmla="*/ 15 w 15"/>
                <a:gd name="T1" fmla="*/ 4 h 383"/>
                <a:gd name="T2" fmla="*/ 0 w 15"/>
                <a:gd name="T3" fmla="*/ 383 h 383"/>
                <a:gd name="T4" fmla="*/ 0 w 15"/>
                <a:gd name="T5" fmla="*/ 0 h 383"/>
                <a:gd name="T6" fmla="*/ 15 w 15"/>
                <a:gd name="T7" fmla="*/ 4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383">
                  <a:moveTo>
                    <a:pt x="15" y="4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4"/>
                  </a:lnTo>
                  <a:close/>
                </a:path>
              </a:pathLst>
            </a:custGeom>
            <a:solidFill>
              <a:srgbClr val="E7C3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7" name="Freeform 133"/>
            <p:cNvSpPr>
              <a:spLocks/>
            </p:cNvSpPr>
            <p:nvPr/>
          </p:nvSpPr>
          <p:spPr bwMode="auto">
            <a:xfrm>
              <a:off x="1755" y="660"/>
              <a:ext cx="183" cy="550"/>
            </a:xfrm>
            <a:custGeom>
              <a:avLst/>
              <a:gdLst>
                <a:gd name="T0" fmla="*/ 2 w 48"/>
                <a:gd name="T1" fmla="*/ 0 h 145"/>
                <a:gd name="T2" fmla="*/ 10 w 48"/>
                <a:gd name="T3" fmla="*/ 23 h 145"/>
                <a:gd name="T4" fmla="*/ 48 w 48"/>
                <a:gd name="T5" fmla="*/ 138 h 145"/>
                <a:gd name="T6" fmla="*/ 16 w 48"/>
                <a:gd name="T7" fmla="*/ 119 h 145"/>
                <a:gd name="T8" fmla="*/ 2 w 48"/>
                <a:gd name="T9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145">
                  <a:moveTo>
                    <a:pt x="2" y="0"/>
                  </a:moveTo>
                  <a:cubicBezTo>
                    <a:pt x="10" y="23"/>
                    <a:pt x="10" y="23"/>
                    <a:pt x="10" y="23"/>
                  </a:cubicBezTo>
                  <a:cubicBezTo>
                    <a:pt x="10" y="23"/>
                    <a:pt x="1" y="130"/>
                    <a:pt x="48" y="138"/>
                  </a:cubicBezTo>
                  <a:cubicBezTo>
                    <a:pt x="48" y="138"/>
                    <a:pt x="31" y="145"/>
                    <a:pt x="16" y="119"/>
                  </a:cubicBezTo>
                  <a:cubicBezTo>
                    <a:pt x="2" y="93"/>
                    <a:pt x="0" y="90"/>
                    <a:pt x="2" y="0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8" name="Freeform 134"/>
            <p:cNvSpPr>
              <a:spLocks/>
            </p:cNvSpPr>
            <p:nvPr/>
          </p:nvSpPr>
          <p:spPr bwMode="auto">
            <a:xfrm>
              <a:off x="2727" y="660"/>
              <a:ext cx="187" cy="546"/>
            </a:xfrm>
            <a:custGeom>
              <a:avLst/>
              <a:gdLst>
                <a:gd name="T0" fmla="*/ 46 w 49"/>
                <a:gd name="T1" fmla="*/ 0 h 144"/>
                <a:gd name="T2" fmla="*/ 38 w 49"/>
                <a:gd name="T3" fmla="*/ 22 h 144"/>
                <a:gd name="T4" fmla="*/ 0 w 49"/>
                <a:gd name="T5" fmla="*/ 137 h 144"/>
                <a:gd name="T6" fmla="*/ 32 w 49"/>
                <a:gd name="T7" fmla="*/ 118 h 144"/>
                <a:gd name="T8" fmla="*/ 46 w 49"/>
                <a:gd name="T9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144">
                  <a:moveTo>
                    <a:pt x="46" y="0"/>
                  </a:moveTo>
                  <a:cubicBezTo>
                    <a:pt x="38" y="22"/>
                    <a:pt x="38" y="22"/>
                    <a:pt x="38" y="22"/>
                  </a:cubicBezTo>
                  <a:cubicBezTo>
                    <a:pt x="38" y="22"/>
                    <a:pt x="47" y="130"/>
                    <a:pt x="0" y="137"/>
                  </a:cubicBezTo>
                  <a:cubicBezTo>
                    <a:pt x="0" y="137"/>
                    <a:pt x="17" y="144"/>
                    <a:pt x="32" y="118"/>
                  </a:cubicBezTo>
                  <a:cubicBezTo>
                    <a:pt x="46" y="92"/>
                    <a:pt x="49" y="90"/>
                    <a:pt x="46" y="0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9" name="Freeform 135"/>
            <p:cNvSpPr>
              <a:spLocks/>
            </p:cNvSpPr>
            <p:nvPr/>
          </p:nvSpPr>
          <p:spPr bwMode="auto">
            <a:xfrm>
              <a:off x="1672" y="994"/>
              <a:ext cx="1326" cy="2964"/>
            </a:xfrm>
            <a:custGeom>
              <a:avLst/>
              <a:gdLst>
                <a:gd name="T0" fmla="*/ 318 w 348"/>
                <a:gd name="T1" fmla="*/ 46 h 782"/>
                <a:gd name="T2" fmla="*/ 173 w 348"/>
                <a:gd name="T3" fmla="*/ 62 h 782"/>
                <a:gd name="T4" fmla="*/ 30 w 348"/>
                <a:gd name="T5" fmla="*/ 46 h 782"/>
                <a:gd name="T6" fmla="*/ 0 w 348"/>
                <a:gd name="T7" fmla="*/ 0 h 782"/>
                <a:gd name="T8" fmla="*/ 0 w 348"/>
                <a:gd name="T9" fmla="*/ 710 h 782"/>
                <a:gd name="T10" fmla="*/ 0 w 348"/>
                <a:gd name="T11" fmla="*/ 710 h 782"/>
                <a:gd name="T12" fmla="*/ 63 w 348"/>
                <a:gd name="T13" fmla="*/ 782 h 782"/>
                <a:gd name="T14" fmla="*/ 284 w 348"/>
                <a:gd name="T15" fmla="*/ 782 h 782"/>
                <a:gd name="T16" fmla="*/ 348 w 348"/>
                <a:gd name="T17" fmla="*/ 710 h 782"/>
                <a:gd name="T18" fmla="*/ 348 w 348"/>
                <a:gd name="T19" fmla="*/ 710 h 782"/>
                <a:gd name="T20" fmla="*/ 348 w 348"/>
                <a:gd name="T21" fmla="*/ 705 h 782"/>
                <a:gd name="T22" fmla="*/ 348 w 348"/>
                <a:gd name="T23" fmla="*/ 610 h 782"/>
                <a:gd name="T24" fmla="*/ 348 w 348"/>
                <a:gd name="T25" fmla="*/ 0 h 782"/>
                <a:gd name="T26" fmla="*/ 318 w 348"/>
                <a:gd name="T27" fmla="*/ 46 h 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8" h="782">
                  <a:moveTo>
                    <a:pt x="318" y="46"/>
                  </a:moveTo>
                  <a:cubicBezTo>
                    <a:pt x="304" y="65"/>
                    <a:pt x="239" y="63"/>
                    <a:pt x="173" y="62"/>
                  </a:cubicBezTo>
                  <a:cubicBezTo>
                    <a:pt x="99" y="62"/>
                    <a:pt x="47" y="64"/>
                    <a:pt x="30" y="46"/>
                  </a:cubicBezTo>
                  <a:cubicBezTo>
                    <a:pt x="13" y="27"/>
                    <a:pt x="0" y="0"/>
                    <a:pt x="0" y="0"/>
                  </a:cubicBezTo>
                  <a:cubicBezTo>
                    <a:pt x="0" y="710"/>
                    <a:pt x="0" y="710"/>
                    <a:pt x="0" y="710"/>
                  </a:cubicBezTo>
                  <a:cubicBezTo>
                    <a:pt x="0" y="710"/>
                    <a:pt x="0" y="710"/>
                    <a:pt x="0" y="710"/>
                  </a:cubicBezTo>
                  <a:cubicBezTo>
                    <a:pt x="2" y="750"/>
                    <a:pt x="30" y="782"/>
                    <a:pt x="63" y="782"/>
                  </a:cubicBezTo>
                  <a:cubicBezTo>
                    <a:pt x="284" y="782"/>
                    <a:pt x="284" y="782"/>
                    <a:pt x="284" y="782"/>
                  </a:cubicBezTo>
                  <a:cubicBezTo>
                    <a:pt x="318" y="782"/>
                    <a:pt x="345" y="750"/>
                    <a:pt x="348" y="710"/>
                  </a:cubicBezTo>
                  <a:cubicBezTo>
                    <a:pt x="348" y="710"/>
                    <a:pt x="348" y="710"/>
                    <a:pt x="348" y="710"/>
                  </a:cubicBezTo>
                  <a:cubicBezTo>
                    <a:pt x="348" y="705"/>
                    <a:pt x="348" y="705"/>
                    <a:pt x="348" y="705"/>
                  </a:cubicBezTo>
                  <a:cubicBezTo>
                    <a:pt x="348" y="610"/>
                    <a:pt x="348" y="610"/>
                    <a:pt x="348" y="610"/>
                  </a:cubicBezTo>
                  <a:cubicBezTo>
                    <a:pt x="348" y="0"/>
                    <a:pt x="348" y="0"/>
                    <a:pt x="348" y="0"/>
                  </a:cubicBezTo>
                  <a:cubicBezTo>
                    <a:pt x="348" y="0"/>
                    <a:pt x="332" y="26"/>
                    <a:pt x="318" y="46"/>
                  </a:cubicBezTo>
                  <a:close/>
                </a:path>
              </a:pathLst>
            </a:custGeom>
            <a:gradFill flip="none" rotWithShape="1">
              <a:gsLst>
                <a:gs pos="71000">
                  <a:schemeClr val="tx1">
                    <a:lumMod val="65000"/>
                    <a:lumOff val="35000"/>
                  </a:schemeClr>
                </a:gs>
                <a:gs pos="55000">
                  <a:schemeClr val="tx1">
                    <a:lumMod val="50000"/>
                    <a:lumOff val="50000"/>
                  </a:schemeClr>
                </a:gs>
                <a:gs pos="45000">
                  <a:schemeClr val="tx1">
                    <a:lumMod val="50000"/>
                    <a:lumOff val="50000"/>
                  </a:schemeClr>
                </a:gs>
                <a:gs pos="39000">
                  <a:schemeClr val="bg1">
                    <a:lumMod val="75000"/>
                  </a:schemeClr>
                </a:gs>
                <a:gs pos="29000">
                  <a:schemeClr val="bg1">
                    <a:lumMod val="75000"/>
                  </a:schemeClr>
                </a:gs>
                <a:gs pos="23000">
                  <a:schemeClr val="tx1">
                    <a:lumMod val="50000"/>
                    <a:lumOff val="50000"/>
                  </a:schemeClr>
                </a:gs>
                <a:gs pos="10000">
                  <a:schemeClr val="tx1">
                    <a:lumMod val="65000"/>
                    <a:lumOff val="35000"/>
                  </a:schemeClr>
                </a:gs>
                <a:gs pos="0">
                  <a:schemeClr val="tx1">
                    <a:lumMod val="75000"/>
                    <a:lumOff val="25000"/>
                  </a:schemeClr>
                </a:gs>
                <a:gs pos="99000">
                  <a:schemeClr val="tx1">
                    <a:lumMod val="85000"/>
                    <a:lumOff val="15000"/>
                  </a:schemeClr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0" name="Freeform 136"/>
            <p:cNvSpPr>
              <a:spLocks/>
            </p:cNvSpPr>
            <p:nvPr/>
          </p:nvSpPr>
          <p:spPr bwMode="auto">
            <a:xfrm>
              <a:off x="1664" y="664"/>
              <a:ext cx="1334" cy="584"/>
            </a:xfrm>
            <a:custGeom>
              <a:avLst/>
              <a:gdLst>
                <a:gd name="T0" fmla="*/ 278 w 350"/>
                <a:gd name="T1" fmla="*/ 154 h 154"/>
                <a:gd name="T2" fmla="*/ 73 w 350"/>
                <a:gd name="T3" fmla="*/ 154 h 154"/>
                <a:gd name="T4" fmla="*/ 0 w 350"/>
                <a:gd name="T5" fmla="*/ 72 h 154"/>
                <a:gd name="T6" fmla="*/ 0 w 350"/>
                <a:gd name="T7" fmla="*/ 0 h 154"/>
                <a:gd name="T8" fmla="*/ 27 w 350"/>
                <a:gd name="T9" fmla="*/ 0 h 154"/>
                <a:gd name="T10" fmla="*/ 27 w 350"/>
                <a:gd name="T11" fmla="*/ 72 h 154"/>
                <a:gd name="T12" fmla="*/ 73 w 350"/>
                <a:gd name="T13" fmla="*/ 136 h 154"/>
                <a:gd name="T14" fmla="*/ 278 w 350"/>
                <a:gd name="T15" fmla="*/ 136 h 154"/>
                <a:gd name="T16" fmla="*/ 323 w 350"/>
                <a:gd name="T17" fmla="*/ 72 h 154"/>
                <a:gd name="T18" fmla="*/ 323 w 350"/>
                <a:gd name="T19" fmla="*/ 0 h 154"/>
                <a:gd name="T20" fmla="*/ 350 w 350"/>
                <a:gd name="T21" fmla="*/ 0 h 154"/>
                <a:gd name="T22" fmla="*/ 350 w 350"/>
                <a:gd name="T23" fmla="*/ 72 h 154"/>
                <a:gd name="T24" fmla="*/ 278 w 350"/>
                <a:gd name="T25" fmla="*/ 154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0" h="154">
                  <a:moveTo>
                    <a:pt x="278" y="154"/>
                  </a:moveTo>
                  <a:cubicBezTo>
                    <a:pt x="73" y="154"/>
                    <a:pt x="73" y="154"/>
                    <a:pt x="73" y="154"/>
                  </a:cubicBezTo>
                  <a:cubicBezTo>
                    <a:pt x="25" y="154"/>
                    <a:pt x="0" y="119"/>
                    <a:pt x="0" y="7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72"/>
                    <a:pt x="27" y="72"/>
                    <a:pt x="27" y="72"/>
                  </a:cubicBezTo>
                  <a:cubicBezTo>
                    <a:pt x="27" y="104"/>
                    <a:pt x="47" y="136"/>
                    <a:pt x="73" y="136"/>
                  </a:cubicBezTo>
                  <a:cubicBezTo>
                    <a:pt x="278" y="136"/>
                    <a:pt x="278" y="136"/>
                    <a:pt x="278" y="136"/>
                  </a:cubicBezTo>
                  <a:cubicBezTo>
                    <a:pt x="303" y="136"/>
                    <a:pt x="323" y="104"/>
                    <a:pt x="323" y="72"/>
                  </a:cubicBezTo>
                  <a:cubicBezTo>
                    <a:pt x="323" y="0"/>
                    <a:pt x="323" y="0"/>
                    <a:pt x="323" y="0"/>
                  </a:cubicBezTo>
                  <a:cubicBezTo>
                    <a:pt x="350" y="0"/>
                    <a:pt x="350" y="0"/>
                    <a:pt x="350" y="0"/>
                  </a:cubicBezTo>
                  <a:cubicBezTo>
                    <a:pt x="350" y="72"/>
                    <a:pt x="350" y="72"/>
                    <a:pt x="350" y="72"/>
                  </a:cubicBezTo>
                  <a:cubicBezTo>
                    <a:pt x="350" y="119"/>
                    <a:pt x="322" y="154"/>
                    <a:pt x="278" y="154"/>
                  </a:cubicBezTo>
                  <a:close/>
                </a:path>
              </a:pathLst>
            </a:custGeom>
            <a:gradFill>
              <a:gsLst>
                <a:gs pos="72000">
                  <a:schemeClr val="tx1">
                    <a:lumMod val="75000"/>
                    <a:lumOff val="25000"/>
                  </a:schemeClr>
                </a:gs>
                <a:gs pos="58000">
                  <a:schemeClr val="tx1">
                    <a:lumMod val="65000"/>
                    <a:lumOff val="35000"/>
                  </a:schemeClr>
                </a:gs>
                <a:gs pos="39000">
                  <a:schemeClr val="tx1">
                    <a:lumMod val="50000"/>
                    <a:lumOff val="50000"/>
                  </a:schemeClr>
                </a:gs>
                <a:gs pos="29000">
                  <a:schemeClr val="tx1">
                    <a:lumMod val="50000"/>
                    <a:lumOff val="50000"/>
                  </a:schemeClr>
                </a:gs>
                <a:gs pos="24000">
                  <a:schemeClr val="tx1">
                    <a:lumMod val="50000"/>
                    <a:lumOff val="50000"/>
                  </a:schemeClr>
                </a:gs>
                <a:gs pos="0">
                  <a:schemeClr val="tx1">
                    <a:lumMod val="75000"/>
                    <a:lumOff val="25000"/>
                  </a:schemeClr>
                </a:gs>
                <a:gs pos="99000">
                  <a:schemeClr val="tx1">
                    <a:lumMod val="85000"/>
                    <a:lumOff val="15000"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1" name="Freeform 137"/>
            <p:cNvSpPr>
              <a:spLocks/>
            </p:cNvSpPr>
            <p:nvPr/>
          </p:nvSpPr>
          <p:spPr bwMode="auto">
            <a:xfrm>
              <a:off x="1672" y="1229"/>
              <a:ext cx="1326" cy="288"/>
            </a:xfrm>
            <a:custGeom>
              <a:avLst/>
              <a:gdLst>
                <a:gd name="T0" fmla="*/ 348 w 348"/>
                <a:gd name="T1" fmla="*/ 0 h 76"/>
                <a:gd name="T2" fmla="*/ 289 w 348"/>
                <a:gd name="T3" fmla="*/ 51 h 76"/>
                <a:gd name="T4" fmla="*/ 57 w 348"/>
                <a:gd name="T5" fmla="*/ 51 h 76"/>
                <a:gd name="T6" fmla="*/ 0 w 348"/>
                <a:gd name="T7" fmla="*/ 5 h 76"/>
                <a:gd name="T8" fmla="*/ 0 w 348"/>
                <a:gd name="T9" fmla="*/ 46 h 76"/>
                <a:gd name="T10" fmla="*/ 57 w 348"/>
                <a:gd name="T11" fmla="*/ 76 h 76"/>
                <a:gd name="T12" fmla="*/ 289 w 348"/>
                <a:gd name="T13" fmla="*/ 76 h 76"/>
                <a:gd name="T14" fmla="*/ 348 w 348"/>
                <a:gd name="T15" fmla="*/ 45 h 76"/>
                <a:gd name="T16" fmla="*/ 348 w 348"/>
                <a:gd name="T17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8" h="76">
                  <a:moveTo>
                    <a:pt x="348" y="0"/>
                  </a:moveTo>
                  <a:cubicBezTo>
                    <a:pt x="342" y="29"/>
                    <a:pt x="318" y="51"/>
                    <a:pt x="289" y="51"/>
                  </a:cubicBezTo>
                  <a:cubicBezTo>
                    <a:pt x="57" y="51"/>
                    <a:pt x="57" y="51"/>
                    <a:pt x="57" y="51"/>
                  </a:cubicBezTo>
                  <a:cubicBezTo>
                    <a:pt x="30" y="51"/>
                    <a:pt x="7" y="32"/>
                    <a:pt x="0" y="5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3" y="65"/>
                    <a:pt x="34" y="76"/>
                    <a:pt x="57" y="76"/>
                  </a:cubicBezTo>
                  <a:cubicBezTo>
                    <a:pt x="289" y="76"/>
                    <a:pt x="289" y="76"/>
                    <a:pt x="289" y="76"/>
                  </a:cubicBezTo>
                  <a:cubicBezTo>
                    <a:pt x="313" y="76"/>
                    <a:pt x="334" y="64"/>
                    <a:pt x="348" y="45"/>
                  </a:cubicBezTo>
                  <a:lnTo>
                    <a:pt x="348" y="0"/>
                  </a:lnTo>
                  <a:close/>
                </a:path>
              </a:pathLst>
            </a:custGeom>
            <a:gradFill>
              <a:gsLst>
                <a:gs pos="71000">
                  <a:schemeClr val="bg1">
                    <a:lumMod val="65000"/>
                  </a:schemeClr>
                </a:gs>
                <a:gs pos="54000">
                  <a:schemeClr val="bg1">
                    <a:lumMod val="75000"/>
                  </a:schemeClr>
                </a:gs>
                <a:gs pos="45000">
                  <a:schemeClr val="bg1">
                    <a:lumMod val="65000"/>
                  </a:schemeClr>
                </a:gs>
                <a:gs pos="39000">
                  <a:schemeClr val="bg1">
                    <a:lumMod val="95000"/>
                  </a:schemeClr>
                </a:gs>
                <a:gs pos="29000">
                  <a:schemeClr val="bg1">
                    <a:lumMod val="95000"/>
                  </a:schemeClr>
                </a:gs>
                <a:gs pos="24000">
                  <a:schemeClr val="tx1">
                    <a:lumMod val="50000"/>
                    <a:lumOff val="50000"/>
                  </a:schemeClr>
                </a:gs>
                <a:gs pos="11000">
                  <a:schemeClr val="tx1">
                    <a:lumMod val="65000"/>
                    <a:lumOff val="35000"/>
                  </a:schemeClr>
                </a:gs>
                <a:gs pos="0">
                  <a:schemeClr val="tx1">
                    <a:lumMod val="65000"/>
                    <a:lumOff val="35000"/>
                  </a:schemeClr>
                </a:gs>
                <a:gs pos="99000">
                  <a:schemeClr val="tx1">
                    <a:lumMod val="65000"/>
                    <a:lumOff val="35000"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2" name="Freeform 138"/>
            <p:cNvSpPr>
              <a:spLocks/>
            </p:cNvSpPr>
            <p:nvPr/>
          </p:nvSpPr>
          <p:spPr bwMode="auto">
            <a:xfrm>
              <a:off x="1668" y="3511"/>
              <a:ext cx="1326" cy="288"/>
            </a:xfrm>
            <a:custGeom>
              <a:avLst/>
              <a:gdLst>
                <a:gd name="T0" fmla="*/ 348 w 348"/>
                <a:gd name="T1" fmla="*/ 0 h 76"/>
                <a:gd name="T2" fmla="*/ 289 w 348"/>
                <a:gd name="T3" fmla="*/ 51 h 76"/>
                <a:gd name="T4" fmla="*/ 57 w 348"/>
                <a:gd name="T5" fmla="*/ 51 h 76"/>
                <a:gd name="T6" fmla="*/ 0 w 348"/>
                <a:gd name="T7" fmla="*/ 5 h 76"/>
                <a:gd name="T8" fmla="*/ 0 w 348"/>
                <a:gd name="T9" fmla="*/ 46 h 76"/>
                <a:gd name="T10" fmla="*/ 57 w 348"/>
                <a:gd name="T11" fmla="*/ 76 h 76"/>
                <a:gd name="T12" fmla="*/ 289 w 348"/>
                <a:gd name="T13" fmla="*/ 76 h 76"/>
                <a:gd name="T14" fmla="*/ 348 w 348"/>
                <a:gd name="T15" fmla="*/ 44 h 76"/>
                <a:gd name="T16" fmla="*/ 348 w 348"/>
                <a:gd name="T17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8" h="76">
                  <a:moveTo>
                    <a:pt x="348" y="0"/>
                  </a:moveTo>
                  <a:cubicBezTo>
                    <a:pt x="342" y="29"/>
                    <a:pt x="318" y="51"/>
                    <a:pt x="289" y="51"/>
                  </a:cubicBezTo>
                  <a:cubicBezTo>
                    <a:pt x="57" y="51"/>
                    <a:pt x="57" y="51"/>
                    <a:pt x="57" y="51"/>
                  </a:cubicBezTo>
                  <a:cubicBezTo>
                    <a:pt x="30" y="51"/>
                    <a:pt x="7" y="32"/>
                    <a:pt x="0" y="5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13" y="64"/>
                    <a:pt x="34" y="76"/>
                    <a:pt x="57" y="76"/>
                  </a:cubicBezTo>
                  <a:cubicBezTo>
                    <a:pt x="289" y="76"/>
                    <a:pt x="289" y="76"/>
                    <a:pt x="289" y="76"/>
                  </a:cubicBezTo>
                  <a:cubicBezTo>
                    <a:pt x="313" y="76"/>
                    <a:pt x="334" y="63"/>
                    <a:pt x="348" y="44"/>
                  </a:cubicBezTo>
                  <a:lnTo>
                    <a:pt x="348" y="0"/>
                  </a:lnTo>
                  <a:close/>
                </a:path>
              </a:pathLst>
            </a:custGeom>
            <a:gradFill>
              <a:gsLst>
                <a:gs pos="71000">
                  <a:schemeClr val="tx1">
                    <a:lumMod val="50000"/>
                    <a:lumOff val="50000"/>
                  </a:schemeClr>
                </a:gs>
                <a:gs pos="54000">
                  <a:schemeClr val="bg1">
                    <a:lumMod val="65000"/>
                  </a:schemeClr>
                </a:gs>
                <a:gs pos="45000">
                  <a:schemeClr val="bg1">
                    <a:lumMod val="65000"/>
                  </a:schemeClr>
                </a:gs>
                <a:gs pos="39000">
                  <a:schemeClr val="bg1">
                    <a:lumMod val="85000"/>
                  </a:schemeClr>
                </a:gs>
                <a:gs pos="29000">
                  <a:schemeClr val="bg1">
                    <a:lumMod val="85000"/>
                  </a:schemeClr>
                </a:gs>
                <a:gs pos="24000">
                  <a:schemeClr val="tx1">
                    <a:lumMod val="50000"/>
                    <a:lumOff val="50000"/>
                  </a:schemeClr>
                </a:gs>
                <a:gs pos="11000">
                  <a:schemeClr val="tx1">
                    <a:lumMod val="75000"/>
                    <a:lumOff val="25000"/>
                  </a:schemeClr>
                </a:gs>
                <a:gs pos="0">
                  <a:schemeClr val="tx1">
                    <a:lumMod val="75000"/>
                    <a:lumOff val="25000"/>
                  </a:schemeClr>
                </a:gs>
                <a:gs pos="99000">
                  <a:schemeClr val="tx1">
                    <a:lumMod val="85000"/>
                    <a:lumOff val="15000"/>
                  </a:schemeClr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71" name="pen"/>
          <p:cNvGrpSpPr>
            <a:grpSpLocks noChangeAspect="1"/>
          </p:cNvGrpSpPr>
          <p:nvPr/>
        </p:nvGrpSpPr>
        <p:grpSpPr bwMode="auto">
          <a:xfrm rot="2471979">
            <a:off x="10519300" y="-250456"/>
            <a:ext cx="662974" cy="3539555"/>
            <a:chOff x="666" y="1601"/>
            <a:chExt cx="419" cy="2237"/>
          </a:xfrm>
          <a:effectLst>
            <a:outerShdw blurRad="177800" dist="889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2" name="Freeform 5"/>
            <p:cNvSpPr>
              <a:spLocks/>
            </p:cNvSpPr>
            <p:nvPr/>
          </p:nvSpPr>
          <p:spPr bwMode="auto">
            <a:xfrm>
              <a:off x="801" y="3800"/>
              <a:ext cx="26" cy="38"/>
            </a:xfrm>
            <a:custGeom>
              <a:avLst/>
              <a:gdLst>
                <a:gd name="T0" fmla="*/ 26 w 26"/>
                <a:gd name="T1" fmla="*/ 14 h 37"/>
                <a:gd name="T2" fmla="*/ 12 w 26"/>
                <a:gd name="T3" fmla="*/ 36 h 37"/>
                <a:gd name="T4" fmla="*/ 0 w 26"/>
                <a:gd name="T5" fmla="*/ 13 h 37"/>
                <a:gd name="T6" fmla="*/ 13 w 26"/>
                <a:gd name="T7" fmla="*/ 4 h 37"/>
                <a:gd name="T8" fmla="*/ 26 w 26"/>
                <a:gd name="T9" fmla="*/ 1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37">
                  <a:moveTo>
                    <a:pt x="26" y="14"/>
                  </a:moveTo>
                  <a:cubicBezTo>
                    <a:pt x="26" y="26"/>
                    <a:pt x="20" y="37"/>
                    <a:pt x="12" y="36"/>
                  </a:cubicBezTo>
                  <a:cubicBezTo>
                    <a:pt x="5" y="36"/>
                    <a:pt x="0" y="26"/>
                    <a:pt x="0" y="13"/>
                  </a:cubicBezTo>
                  <a:cubicBezTo>
                    <a:pt x="0" y="0"/>
                    <a:pt x="6" y="4"/>
                    <a:pt x="13" y="4"/>
                  </a:cubicBezTo>
                  <a:cubicBezTo>
                    <a:pt x="20" y="4"/>
                    <a:pt x="26" y="1"/>
                    <a:pt x="26" y="14"/>
                  </a:cubicBez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3" name="Freeform 6"/>
            <p:cNvSpPr>
              <a:spLocks/>
            </p:cNvSpPr>
            <p:nvPr/>
          </p:nvSpPr>
          <p:spPr bwMode="auto">
            <a:xfrm>
              <a:off x="784" y="3501"/>
              <a:ext cx="63" cy="321"/>
            </a:xfrm>
            <a:custGeom>
              <a:avLst/>
              <a:gdLst>
                <a:gd name="T0" fmla="*/ 60 w 61"/>
                <a:gd name="T1" fmla="*/ 172 h 314"/>
                <a:gd name="T2" fmla="*/ 43 w 61"/>
                <a:gd name="T3" fmla="*/ 310 h 314"/>
                <a:gd name="T4" fmla="*/ 28 w 61"/>
                <a:gd name="T5" fmla="*/ 314 h 314"/>
                <a:gd name="T6" fmla="*/ 15 w 61"/>
                <a:gd name="T7" fmla="*/ 309 h 314"/>
                <a:gd name="T8" fmla="*/ 1 w 61"/>
                <a:gd name="T9" fmla="*/ 171 h 314"/>
                <a:gd name="T10" fmla="*/ 32 w 61"/>
                <a:gd name="T11" fmla="*/ 1 h 314"/>
                <a:gd name="T12" fmla="*/ 60 w 61"/>
                <a:gd name="T13" fmla="*/ 172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" h="314">
                  <a:moveTo>
                    <a:pt x="60" y="172"/>
                  </a:moveTo>
                  <a:cubicBezTo>
                    <a:pt x="59" y="238"/>
                    <a:pt x="52" y="281"/>
                    <a:pt x="43" y="310"/>
                  </a:cubicBezTo>
                  <a:cubicBezTo>
                    <a:pt x="38" y="313"/>
                    <a:pt x="33" y="314"/>
                    <a:pt x="28" y="314"/>
                  </a:cubicBezTo>
                  <a:cubicBezTo>
                    <a:pt x="23" y="313"/>
                    <a:pt x="18" y="314"/>
                    <a:pt x="15" y="309"/>
                  </a:cubicBezTo>
                  <a:cubicBezTo>
                    <a:pt x="6" y="281"/>
                    <a:pt x="0" y="237"/>
                    <a:pt x="1" y="171"/>
                  </a:cubicBezTo>
                  <a:cubicBezTo>
                    <a:pt x="2" y="77"/>
                    <a:pt x="16" y="0"/>
                    <a:pt x="32" y="1"/>
                  </a:cubicBezTo>
                  <a:cubicBezTo>
                    <a:pt x="49" y="1"/>
                    <a:pt x="61" y="78"/>
                    <a:pt x="60" y="172"/>
                  </a:cubicBezTo>
                  <a:close/>
                </a:path>
              </a:pathLst>
            </a:custGeom>
            <a:gradFill>
              <a:gsLst>
                <a:gs pos="49000">
                  <a:schemeClr val="bg1">
                    <a:lumMod val="65000"/>
                  </a:schemeClr>
                </a:gs>
                <a:gs pos="100000">
                  <a:srgbClr val="A5A5A5"/>
                </a:gs>
                <a:gs pos="32233">
                  <a:schemeClr val="bg1"/>
                </a:gs>
                <a:gs pos="22000">
                  <a:schemeClr val="tx1">
                    <a:lumMod val="50000"/>
                    <a:lumOff val="50000"/>
                  </a:schemeClr>
                </a:gs>
                <a:gs pos="0">
                  <a:srgbClr val="333333"/>
                </a:gs>
                <a:gs pos="81000">
                  <a:srgbClr val="5F5F5F"/>
                </a:gs>
              </a:gsLst>
              <a:lin ang="21594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4" name="Freeform 7"/>
            <p:cNvSpPr>
              <a:spLocks/>
            </p:cNvSpPr>
            <p:nvPr/>
          </p:nvSpPr>
          <p:spPr bwMode="auto">
            <a:xfrm>
              <a:off x="784" y="3702"/>
              <a:ext cx="62" cy="64"/>
            </a:xfrm>
            <a:custGeom>
              <a:avLst/>
              <a:gdLst>
                <a:gd name="T0" fmla="*/ 60 w 60"/>
                <a:gd name="T1" fmla="*/ 32 h 62"/>
                <a:gd name="T2" fmla="*/ 29 w 60"/>
                <a:gd name="T3" fmla="*/ 62 h 62"/>
                <a:gd name="T4" fmla="*/ 0 w 60"/>
                <a:gd name="T5" fmla="*/ 31 h 62"/>
                <a:gd name="T6" fmla="*/ 30 w 60"/>
                <a:gd name="T7" fmla="*/ 1 h 62"/>
                <a:gd name="T8" fmla="*/ 60 w 60"/>
                <a:gd name="T9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62">
                  <a:moveTo>
                    <a:pt x="60" y="32"/>
                  </a:moveTo>
                  <a:cubicBezTo>
                    <a:pt x="59" y="49"/>
                    <a:pt x="46" y="62"/>
                    <a:pt x="29" y="62"/>
                  </a:cubicBezTo>
                  <a:cubicBezTo>
                    <a:pt x="13" y="62"/>
                    <a:pt x="0" y="48"/>
                    <a:pt x="0" y="31"/>
                  </a:cubicBezTo>
                  <a:cubicBezTo>
                    <a:pt x="1" y="14"/>
                    <a:pt x="14" y="0"/>
                    <a:pt x="30" y="1"/>
                  </a:cubicBezTo>
                  <a:cubicBezTo>
                    <a:pt x="47" y="1"/>
                    <a:pt x="60" y="15"/>
                    <a:pt x="60" y="32"/>
                  </a:cubicBezTo>
                  <a:close/>
                </a:path>
              </a:pathLst>
            </a:custGeom>
            <a:solidFill>
              <a:srgbClr val="2123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5" name="Freeform 8"/>
            <p:cNvSpPr>
              <a:spLocks/>
            </p:cNvSpPr>
            <p:nvPr/>
          </p:nvSpPr>
          <p:spPr bwMode="auto">
            <a:xfrm>
              <a:off x="674" y="1678"/>
              <a:ext cx="316" cy="1938"/>
            </a:xfrm>
            <a:custGeom>
              <a:avLst/>
              <a:gdLst>
                <a:gd name="T0" fmla="*/ 286 w 307"/>
                <a:gd name="T1" fmla="*/ 991 h 1897"/>
                <a:gd name="T2" fmla="*/ 262 w 307"/>
                <a:gd name="T3" fmla="*/ 1694 h 1897"/>
                <a:gd name="T4" fmla="*/ 132 w 307"/>
                <a:gd name="T5" fmla="*/ 1897 h 1897"/>
                <a:gd name="T6" fmla="*/ 21 w 307"/>
                <a:gd name="T7" fmla="*/ 1689 h 1897"/>
                <a:gd name="T8" fmla="*/ 6 w 307"/>
                <a:gd name="T9" fmla="*/ 986 h 1897"/>
                <a:gd name="T10" fmla="*/ 17 w 307"/>
                <a:gd name="T11" fmla="*/ 229 h 1897"/>
                <a:gd name="T12" fmla="*/ 158 w 307"/>
                <a:gd name="T13" fmla="*/ 1 h 1897"/>
                <a:gd name="T14" fmla="*/ 293 w 307"/>
                <a:gd name="T15" fmla="*/ 231 h 1897"/>
                <a:gd name="T16" fmla="*/ 286 w 307"/>
                <a:gd name="T17" fmla="*/ 991 h 1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7" h="1897">
                  <a:moveTo>
                    <a:pt x="286" y="991"/>
                  </a:moveTo>
                  <a:cubicBezTo>
                    <a:pt x="283" y="1305"/>
                    <a:pt x="286" y="1533"/>
                    <a:pt x="262" y="1694"/>
                  </a:cubicBezTo>
                  <a:cubicBezTo>
                    <a:pt x="210" y="1832"/>
                    <a:pt x="184" y="1897"/>
                    <a:pt x="132" y="1897"/>
                  </a:cubicBezTo>
                  <a:cubicBezTo>
                    <a:pt x="79" y="1896"/>
                    <a:pt x="63" y="1819"/>
                    <a:pt x="21" y="1689"/>
                  </a:cubicBezTo>
                  <a:cubicBezTo>
                    <a:pt x="1" y="1528"/>
                    <a:pt x="3" y="1293"/>
                    <a:pt x="6" y="986"/>
                  </a:cubicBezTo>
                  <a:cubicBezTo>
                    <a:pt x="9" y="734"/>
                    <a:pt x="0" y="359"/>
                    <a:pt x="17" y="229"/>
                  </a:cubicBezTo>
                  <a:cubicBezTo>
                    <a:pt x="80" y="23"/>
                    <a:pt x="99" y="0"/>
                    <a:pt x="158" y="1"/>
                  </a:cubicBezTo>
                  <a:cubicBezTo>
                    <a:pt x="218" y="2"/>
                    <a:pt x="221" y="41"/>
                    <a:pt x="293" y="231"/>
                  </a:cubicBezTo>
                  <a:cubicBezTo>
                    <a:pt x="307" y="362"/>
                    <a:pt x="289" y="739"/>
                    <a:pt x="286" y="991"/>
                  </a:cubicBezTo>
                  <a:close/>
                </a:path>
              </a:pathLst>
            </a:custGeom>
            <a:gradFill flip="none" rotWithShape="1">
              <a:gsLst>
                <a:gs pos="15000">
                  <a:srgbClr val="1D441A"/>
                </a:gs>
                <a:gs pos="0">
                  <a:srgbClr val="297D4A"/>
                </a:gs>
                <a:gs pos="56000">
                  <a:srgbClr val="215529"/>
                </a:gs>
                <a:gs pos="100000">
                  <a:srgbClr val="2C8C57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6" name="Freeform 9"/>
            <p:cNvSpPr>
              <a:spLocks/>
            </p:cNvSpPr>
            <p:nvPr/>
          </p:nvSpPr>
          <p:spPr bwMode="auto">
            <a:xfrm>
              <a:off x="741" y="1628"/>
              <a:ext cx="148" cy="2062"/>
            </a:xfrm>
            <a:custGeom>
              <a:avLst/>
              <a:gdLst>
                <a:gd name="T0" fmla="*/ 139 w 144"/>
                <a:gd name="T1" fmla="*/ 1053 h 2018"/>
                <a:gd name="T2" fmla="*/ 69 w 144"/>
                <a:gd name="T3" fmla="*/ 2017 h 2018"/>
                <a:gd name="T4" fmla="*/ 7 w 144"/>
                <a:gd name="T5" fmla="*/ 1050 h 2018"/>
                <a:gd name="T6" fmla="*/ 90 w 144"/>
                <a:gd name="T7" fmla="*/ 7 h 2018"/>
                <a:gd name="T8" fmla="*/ 139 w 144"/>
                <a:gd name="T9" fmla="*/ 1053 h 2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2018">
                  <a:moveTo>
                    <a:pt x="139" y="1053"/>
                  </a:moveTo>
                  <a:cubicBezTo>
                    <a:pt x="133" y="1762"/>
                    <a:pt x="102" y="2018"/>
                    <a:pt x="69" y="2017"/>
                  </a:cubicBezTo>
                  <a:cubicBezTo>
                    <a:pt x="35" y="2016"/>
                    <a:pt x="0" y="1657"/>
                    <a:pt x="7" y="1050"/>
                  </a:cubicBezTo>
                  <a:cubicBezTo>
                    <a:pt x="15" y="340"/>
                    <a:pt x="11" y="21"/>
                    <a:pt x="90" y="7"/>
                  </a:cubicBezTo>
                  <a:cubicBezTo>
                    <a:pt x="127" y="0"/>
                    <a:pt x="144" y="343"/>
                    <a:pt x="139" y="1053"/>
                  </a:cubicBezTo>
                  <a:close/>
                </a:path>
              </a:pathLst>
            </a:custGeom>
            <a:gradFill>
              <a:gsLst>
                <a:gs pos="100000">
                  <a:srgbClr val="215529"/>
                </a:gs>
                <a:gs pos="0">
                  <a:srgbClr val="2C8C57"/>
                </a:gs>
              </a:gsLst>
              <a:lin ang="54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7" name="Freeform 10"/>
            <p:cNvSpPr>
              <a:spLocks/>
            </p:cNvSpPr>
            <p:nvPr/>
          </p:nvSpPr>
          <p:spPr bwMode="auto">
            <a:xfrm>
              <a:off x="950" y="1752"/>
              <a:ext cx="135" cy="750"/>
            </a:xfrm>
            <a:custGeom>
              <a:avLst/>
              <a:gdLst>
                <a:gd name="T0" fmla="*/ 0 w 132"/>
                <a:gd name="T1" fmla="*/ 0 h 734"/>
                <a:gd name="T2" fmla="*/ 90 w 132"/>
                <a:gd name="T3" fmla="*/ 68 h 734"/>
                <a:gd name="T4" fmla="*/ 130 w 132"/>
                <a:gd name="T5" fmla="*/ 278 h 734"/>
                <a:gd name="T6" fmla="*/ 107 w 132"/>
                <a:gd name="T7" fmla="*/ 659 h 734"/>
                <a:gd name="T8" fmla="*/ 75 w 132"/>
                <a:gd name="T9" fmla="*/ 733 h 734"/>
                <a:gd name="T10" fmla="*/ 81 w 132"/>
                <a:gd name="T11" fmla="*/ 554 h 734"/>
                <a:gd name="T12" fmla="*/ 66 w 132"/>
                <a:gd name="T13" fmla="*/ 219 h 734"/>
                <a:gd name="T14" fmla="*/ 25 w 132"/>
                <a:gd name="T15" fmla="*/ 194 h 734"/>
                <a:gd name="T16" fmla="*/ 0 w 132"/>
                <a:gd name="T17" fmla="*/ 0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2" h="734">
                  <a:moveTo>
                    <a:pt x="0" y="0"/>
                  </a:moveTo>
                  <a:cubicBezTo>
                    <a:pt x="0" y="0"/>
                    <a:pt x="54" y="41"/>
                    <a:pt x="90" y="68"/>
                  </a:cubicBezTo>
                  <a:cubicBezTo>
                    <a:pt x="114" y="86"/>
                    <a:pt x="128" y="147"/>
                    <a:pt x="130" y="278"/>
                  </a:cubicBezTo>
                  <a:cubicBezTo>
                    <a:pt x="132" y="459"/>
                    <a:pt x="122" y="554"/>
                    <a:pt x="107" y="659"/>
                  </a:cubicBezTo>
                  <a:cubicBezTo>
                    <a:pt x="98" y="721"/>
                    <a:pt x="95" y="734"/>
                    <a:pt x="75" y="733"/>
                  </a:cubicBezTo>
                  <a:cubicBezTo>
                    <a:pt x="56" y="733"/>
                    <a:pt x="6" y="565"/>
                    <a:pt x="81" y="554"/>
                  </a:cubicBezTo>
                  <a:cubicBezTo>
                    <a:pt x="85" y="479"/>
                    <a:pt x="91" y="366"/>
                    <a:pt x="66" y="219"/>
                  </a:cubicBezTo>
                  <a:cubicBezTo>
                    <a:pt x="66" y="219"/>
                    <a:pt x="55" y="202"/>
                    <a:pt x="25" y="194"/>
                  </a:cubicBezTo>
                  <a:cubicBezTo>
                    <a:pt x="9" y="163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96667">
                  <a:srgbClr val="71451B"/>
                </a:gs>
                <a:gs pos="0">
                  <a:srgbClr val="F0B23C"/>
                </a:gs>
              </a:gsLst>
              <a:lin ang="54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8" name="Freeform 11"/>
            <p:cNvSpPr>
              <a:spLocks/>
            </p:cNvSpPr>
            <p:nvPr/>
          </p:nvSpPr>
          <p:spPr bwMode="auto">
            <a:xfrm>
              <a:off x="679" y="2780"/>
              <a:ext cx="284" cy="71"/>
            </a:xfrm>
            <a:custGeom>
              <a:avLst/>
              <a:gdLst>
                <a:gd name="T0" fmla="*/ 0 w 276"/>
                <a:gd name="T1" fmla="*/ 0 h 69"/>
                <a:gd name="T2" fmla="*/ 1 w 276"/>
                <a:gd name="T3" fmla="*/ 58 h 69"/>
                <a:gd name="T4" fmla="*/ 133 w 276"/>
                <a:gd name="T5" fmla="*/ 67 h 69"/>
                <a:gd name="T6" fmla="*/ 274 w 276"/>
                <a:gd name="T7" fmla="*/ 63 h 69"/>
                <a:gd name="T8" fmla="*/ 276 w 276"/>
                <a:gd name="T9" fmla="*/ 26 h 69"/>
                <a:gd name="T10" fmla="*/ 0 w 276"/>
                <a:gd name="T1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6" h="69">
                  <a:moveTo>
                    <a:pt x="0" y="0"/>
                  </a:moveTo>
                  <a:cubicBezTo>
                    <a:pt x="0" y="22"/>
                    <a:pt x="0" y="37"/>
                    <a:pt x="1" y="58"/>
                  </a:cubicBezTo>
                  <a:cubicBezTo>
                    <a:pt x="13" y="63"/>
                    <a:pt x="62" y="66"/>
                    <a:pt x="133" y="67"/>
                  </a:cubicBezTo>
                  <a:cubicBezTo>
                    <a:pt x="200" y="68"/>
                    <a:pt x="253" y="69"/>
                    <a:pt x="274" y="63"/>
                  </a:cubicBezTo>
                  <a:cubicBezTo>
                    <a:pt x="275" y="49"/>
                    <a:pt x="275" y="41"/>
                    <a:pt x="276" y="2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0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9" name="Freeform 12"/>
            <p:cNvSpPr>
              <a:spLocks/>
            </p:cNvSpPr>
            <p:nvPr/>
          </p:nvSpPr>
          <p:spPr bwMode="auto">
            <a:xfrm>
              <a:off x="947" y="1765"/>
              <a:ext cx="127" cy="727"/>
            </a:xfrm>
            <a:custGeom>
              <a:avLst/>
              <a:gdLst>
                <a:gd name="T0" fmla="*/ 0 w 123"/>
                <a:gd name="T1" fmla="*/ 0 h 712"/>
                <a:gd name="T2" fmla="*/ 80 w 123"/>
                <a:gd name="T3" fmla="*/ 64 h 712"/>
                <a:gd name="T4" fmla="*/ 120 w 123"/>
                <a:gd name="T5" fmla="*/ 271 h 712"/>
                <a:gd name="T6" fmla="*/ 98 w 123"/>
                <a:gd name="T7" fmla="*/ 634 h 712"/>
                <a:gd name="T8" fmla="*/ 71 w 123"/>
                <a:gd name="T9" fmla="*/ 695 h 712"/>
                <a:gd name="T10" fmla="*/ 87 w 123"/>
                <a:gd name="T11" fmla="*/ 546 h 712"/>
                <a:gd name="T12" fmla="*/ 73 w 123"/>
                <a:gd name="T13" fmla="*/ 201 h 712"/>
                <a:gd name="T14" fmla="*/ 27 w 123"/>
                <a:gd name="T15" fmla="*/ 171 h 712"/>
                <a:gd name="T16" fmla="*/ 0 w 123"/>
                <a:gd name="T17" fmla="*/ 0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3" h="712">
                  <a:moveTo>
                    <a:pt x="0" y="0"/>
                  </a:moveTo>
                  <a:cubicBezTo>
                    <a:pt x="0" y="0"/>
                    <a:pt x="45" y="38"/>
                    <a:pt x="80" y="64"/>
                  </a:cubicBezTo>
                  <a:cubicBezTo>
                    <a:pt x="103" y="81"/>
                    <a:pt x="119" y="145"/>
                    <a:pt x="120" y="271"/>
                  </a:cubicBezTo>
                  <a:cubicBezTo>
                    <a:pt x="123" y="444"/>
                    <a:pt x="113" y="533"/>
                    <a:pt x="98" y="634"/>
                  </a:cubicBezTo>
                  <a:cubicBezTo>
                    <a:pt x="90" y="693"/>
                    <a:pt x="84" y="712"/>
                    <a:pt x="71" y="695"/>
                  </a:cubicBezTo>
                  <a:cubicBezTo>
                    <a:pt x="60" y="680"/>
                    <a:pt x="26" y="558"/>
                    <a:pt x="87" y="546"/>
                  </a:cubicBezTo>
                  <a:cubicBezTo>
                    <a:pt x="91" y="475"/>
                    <a:pt x="97" y="342"/>
                    <a:pt x="73" y="201"/>
                  </a:cubicBezTo>
                  <a:cubicBezTo>
                    <a:pt x="73" y="201"/>
                    <a:pt x="55" y="180"/>
                    <a:pt x="27" y="171"/>
                  </a:cubicBezTo>
                  <a:cubicBezTo>
                    <a:pt x="11" y="142"/>
                    <a:pt x="0" y="0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17000">
                  <a:srgbClr val="E0A723"/>
                </a:gs>
                <a:gs pos="58000">
                  <a:schemeClr val="accent1"/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0" name="Freeform 13"/>
            <p:cNvSpPr>
              <a:spLocks noEditPoints="1"/>
            </p:cNvSpPr>
            <p:nvPr/>
          </p:nvSpPr>
          <p:spPr bwMode="auto">
            <a:xfrm>
              <a:off x="947" y="1765"/>
              <a:ext cx="127" cy="712"/>
            </a:xfrm>
            <a:custGeom>
              <a:avLst/>
              <a:gdLst>
                <a:gd name="T0" fmla="*/ 55 w 123"/>
                <a:gd name="T1" fmla="*/ 577 h 697"/>
                <a:gd name="T2" fmla="*/ 80 w 123"/>
                <a:gd name="T3" fmla="*/ 555 h 697"/>
                <a:gd name="T4" fmla="*/ 86 w 123"/>
                <a:gd name="T5" fmla="*/ 546 h 697"/>
                <a:gd name="T6" fmla="*/ 55 w 123"/>
                <a:gd name="T7" fmla="*/ 577 h 697"/>
                <a:gd name="T8" fmla="*/ 121 w 123"/>
                <a:gd name="T9" fmla="*/ 271 h 697"/>
                <a:gd name="T10" fmla="*/ 81 w 123"/>
                <a:gd name="T11" fmla="*/ 64 h 697"/>
                <a:gd name="T12" fmla="*/ 0 w 123"/>
                <a:gd name="T13" fmla="*/ 0 h 697"/>
                <a:gd name="T14" fmla="*/ 2 w 123"/>
                <a:gd name="T15" fmla="*/ 17 h 697"/>
                <a:gd name="T16" fmla="*/ 76 w 123"/>
                <a:gd name="T17" fmla="*/ 76 h 697"/>
                <a:gd name="T18" fmla="*/ 116 w 123"/>
                <a:gd name="T19" fmla="*/ 283 h 697"/>
                <a:gd name="T20" fmla="*/ 94 w 123"/>
                <a:gd name="T21" fmla="*/ 646 h 697"/>
                <a:gd name="T22" fmla="*/ 85 w 123"/>
                <a:gd name="T23" fmla="*/ 697 h 697"/>
                <a:gd name="T24" fmla="*/ 99 w 123"/>
                <a:gd name="T25" fmla="*/ 634 h 697"/>
                <a:gd name="T26" fmla="*/ 121 w 123"/>
                <a:gd name="T27" fmla="*/ 271 h 6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3" h="697">
                  <a:moveTo>
                    <a:pt x="55" y="577"/>
                  </a:moveTo>
                  <a:cubicBezTo>
                    <a:pt x="61" y="567"/>
                    <a:pt x="67" y="557"/>
                    <a:pt x="80" y="555"/>
                  </a:cubicBezTo>
                  <a:cubicBezTo>
                    <a:pt x="84" y="554"/>
                    <a:pt x="86" y="550"/>
                    <a:pt x="86" y="546"/>
                  </a:cubicBezTo>
                  <a:cubicBezTo>
                    <a:pt x="69" y="549"/>
                    <a:pt x="59" y="562"/>
                    <a:pt x="55" y="577"/>
                  </a:cubicBezTo>
                  <a:close/>
                  <a:moveTo>
                    <a:pt x="121" y="271"/>
                  </a:moveTo>
                  <a:cubicBezTo>
                    <a:pt x="119" y="145"/>
                    <a:pt x="104" y="81"/>
                    <a:pt x="81" y="64"/>
                  </a:cubicBezTo>
                  <a:cubicBezTo>
                    <a:pt x="46" y="38"/>
                    <a:pt x="0" y="0"/>
                    <a:pt x="0" y="0"/>
                  </a:cubicBezTo>
                  <a:cubicBezTo>
                    <a:pt x="0" y="0"/>
                    <a:pt x="1" y="7"/>
                    <a:pt x="2" y="17"/>
                  </a:cubicBezTo>
                  <a:cubicBezTo>
                    <a:pt x="15" y="29"/>
                    <a:pt x="49" y="56"/>
                    <a:pt x="76" y="76"/>
                  </a:cubicBezTo>
                  <a:cubicBezTo>
                    <a:pt x="99" y="93"/>
                    <a:pt x="115" y="157"/>
                    <a:pt x="116" y="283"/>
                  </a:cubicBezTo>
                  <a:cubicBezTo>
                    <a:pt x="119" y="456"/>
                    <a:pt x="109" y="545"/>
                    <a:pt x="94" y="646"/>
                  </a:cubicBezTo>
                  <a:cubicBezTo>
                    <a:pt x="91" y="669"/>
                    <a:pt x="88" y="686"/>
                    <a:pt x="85" y="697"/>
                  </a:cubicBezTo>
                  <a:cubicBezTo>
                    <a:pt x="90" y="689"/>
                    <a:pt x="94" y="668"/>
                    <a:pt x="99" y="634"/>
                  </a:cubicBezTo>
                  <a:cubicBezTo>
                    <a:pt x="113" y="533"/>
                    <a:pt x="123" y="444"/>
                    <a:pt x="121" y="271"/>
                  </a:cubicBezTo>
                  <a:close/>
                </a:path>
              </a:pathLst>
            </a:custGeom>
            <a:gradFill>
              <a:gsLst>
                <a:gs pos="96667">
                  <a:schemeClr val="accent1"/>
                </a:gs>
                <a:gs pos="0">
                  <a:srgbClr val="FAF3C6"/>
                </a:gs>
              </a:gsLst>
              <a:lin ang="54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1" name="Freeform 14"/>
            <p:cNvSpPr>
              <a:spLocks/>
            </p:cNvSpPr>
            <p:nvPr/>
          </p:nvSpPr>
          <p:spPr bwMode="auto">
            <a:xfrm>
              <a:off x="696" y="3404"/>
              <a:ext cx="247" cy="351"/>
            </a:xfrm>
            <a:custGeom>
              <a:avLst/>
              <a:gdLst>
                <a:gd name="T0" fmla="*/ 0 w 241"/>
                <a:gd name="T1" fmla="*/ 0 h 344"/>
                <a:gd name="T2" fmla="*/ 87 w 241"/>
                <a:gd name="T3" fmla="*/ 336 h 344"/>
                <a:gd name="T4" fmla="*/ 115 w 241"/>
                <a:gd name="T5" fmla="*/ 343 h 344"/>
                <a:gd name="T6" fmla="*/ 144 w 241"/>
                <a:gd name="T7" fmla="*/ 337 h 344"/>
                <a:gd name="T8" fmla="*/ 241 w 241"/>
                <a:gd name="T9" fmla="*/ 5 h 344"/>
                <a:gd name="T10" fmla="*/ 0 w 241"/>
                <a:gd name="T11" fmla="*/ 0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1" h="344">
                  <a:moveTo>
                    <a:pt x="0" y="0"/>
                  </a:moveTo>
                  <a:cubicBezTo>
                    <a:pt x="0" y="0"/>
                    <a:pt x="31" y="215"/>
                    <a:pt x="87" y="336"/>
                  </a:cubicBezTo>
                  <a:cubicBezTo>
                    <a:pt x="101" y="343"/>
                    <a:pt x="115" y="343"/>
                    <a:pt x="115" y="343"/>
                  </a:cubicBezTo>
                  <a:cubicBezTo>
                    <a:pt x="115" y="343"/>
                    <a:pt x="130" y="344"/>
                    <a:pt x="144" y="337"/>
                  </a:cubicBezTo>
                  <a:cubicBezTo>
                    <a:pt x="203" y="218"/>
                    <a:pt x="241" y="5"/>
                    <a:pt x="241" y="5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E4AA23"/>
                </a:gs>
                <a:gs pos="100000">
                  <a:srgbClr val="E4AA23"/>
                </a:gs>
                <a:gs pos="50000">
                  <a:srgbClr val="F1D38F"/>
                </a:gs>
                <a:gs pos="28000">
                  <a:srgbClr val="A5671F"/>
                </a:gs>
                <a:gs pos="56000">
                  <a:srgbClr val="90501E"/>
                </a:gs>
              </a:gsLst>
              <a:lin ang="21594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2" name="Freeform 15"/>
            <p:cNvSpPr>
              <a:spLocks/>
            </p:cNvSpPr>
            <p:nvPr/>
          </p:nvSpPr>
          <p:spPr bwMode="auto">
            <a:xfrm>
              <a:off x="675" y="2757"/>
              <a:ext cx="292" cy="82"/>
            </a:xfrm>
            <a:custGeom>
              <a:avLst/>
              <a:gdLst>
                <a:gd name="T0" fmla="*/ 291 w 292"/>
                <a:gd name="T1" fmla="*/ 82 h 82"/>
                <a:gd name="T2" fmla="*/ 0 w 292"/>
                <a:gd name="T3" fmla="*/ 76 h 82"/>
                <a:gd name="T4" fmla="*/ 1 w 292"/>
                <a:gd name="T5" fmla="*/ 0 h 82"/>
                <a:gd name="T6" fmla="*/ 292 w 292"/>
                <a:gd name="T7" fmla="*/ 4 h 82"/>
                <a:gd name="T8" fmla="*/ 291 w 292"/>
                <a:gd name="T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2" h="82">
                  <a:moveTo>
                    <a:pt x="291" y="82"/>
                  </a:moveTo>
                  <a:lnTo>
                    <a:pt x="0" y="76"/>
                  </a:lnTo>
                  <a:lnTo>
                    <a:pt x="1" y="0"/>
                  </a:lnTo>
                  <a:lnTo>
                    <a:pt x="292" y="4"/>
                  </a:lnTo>
                  <a:lnTo>
                    <a:pt x="291" y="82"/>
                  </a:lnTo>
                  <a:close/>
                </a:path>
              </a:pathLst>
            </a:custGeom>
            <a:gradFill>
              <a:gsLst>
                <a:gs pos="49000">
                  <a:srgbClr val="E4AA23"/>
                </a:gs>
                <a:gs pos="100000">
                  <a:srgbClr val="E4AA23"/>
                </a:gs>
                <a:gs pos="32233">
                  <a:schemeClr val="bg1"/>
                </a:gs>
                <a:gs pos="22000">
                  <a:srgbClr val="BE8121"/>
                </a:gs>
                <a:gs pos="0">
                  <a:srgbClr val="A5671F"/>
                </a:gs>
                <a:gs pos="81000">
                  <a:srgbClr val="90501E"/>
                </a:gs>
              </a:gsLst>
              <a:lin ang="21594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0" name="Freeform 16"/>
            <p:cNvSpPr>
              <a:spLocks/>
            </p:cNvSpPr>
            <p:nvPr/>
          </p:nvSpPr>
          <p:spPr bwMode="auto">
            <a:xfrm>
              <a:off x="666" y="2755"/>
              <a:ext cx="312" cy="24"/>
            </a:xfrm>
            <a:custGeom>
              <a:avLst/>
              <a:gdLst>
                <a:gd name="T0" fmla="*/ 304 w 304"/>
                <a:gd name="T1" fmla="*/ 14 h 24"/>
                <a:gd name="T2" fmla="*/ 295 w 304"/>
                <a:gd name="T3" fmla="*/ 24 h 24"/>
                <a:gd name="T4" fmla="*/ 10 w 304"/>
                <a:gd name="T5" fmla="*/ 20 h 24"/>
                <a:gd name="T6" fmla="*/ 1 w 304"/>
                <a:gd name="T7" fmla="*/ 10 h 24"/>
                <a:gd name="T8" fmla="*/ 1 w 304"/>
                <a:gd name="T9" fmla="*/ 10 h 24"/>
                <a:gd name="T10" fmla="*/ 10 w 304"/>
                <a:gd name="T11" fmla="*/ 0 h 24"/>
                <a:gd name="T12" fmla="*/ 295 w 304"/>
                <a:gd name="T13" fmla="*/ 4 h 24"/>
                <a:gd name="T14" fmla="*/ 304 w 304"/>
                <a:gd name="T15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4" h="24">
                  <a:moveTo>
                    <a:pt x="304" y="14"/>
                  </a:moveTo>
                  <a:cubicBezTo>
                    <a:pt x="304" y="19"/>
                    <a:pt x="300" y="24"/>
                    <a:pt x="295" y="24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5" y="20"/>
                    <a:pt x="0" y="15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4"/>
                    <a:pt x="5" y="0"/>
                    <a:pt x="10" y="0"/>
                  </a:cubicBezTo>
                  <a:cubicBezTo>
                    <a:pt x="295" y="4"/>
                    <a:pt x="295" y="4"/>
                    <a:pt x="295" y="4"/>
                  </a:cubicBezTo>
                  <a:cubicBezTo>
                    <a:pt x="300" y="4"/>
                    <a:pt x="304" y="9"/>
                    <a:pt x="304" y="14"/>
                  </a:cubicBezTo>
                  <a:close/>
                </a:path>
              </a:pathLst>
            </a:custGeom>
            <a:solidFill>
              <a:srgbClr val="7145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1" name="Freeform 17"/>
            <p:cNvSpPr>
              <a:spLocks/>
            </p:cNvSpPr>
            <p:nvPr/>
          </p:nvSpPr>
          <p:spPr bwMode="auto">
            <a:xfrm>
              <a:off x="666" y="2819"/>
              <a:ext cx="311" cy="25"/>
            </a:xfrm>
            <a:custGeom>
              <a:avLst/>
              <a:gdLst>
                <a:gd name="T0" fmla="*/ 303 w 303"/>
                <a:gd name="T1" fmla="*/ 14 h 24"/>
                <a:gd name="T2" fmla="*/ 294 w 303"/>
                <a:gd name="T3" fmla="*/ 24 h 24"/>
                <a:gd name="T4" fmla="*/ 9 w 303"/>
                <a:gd name="T5" fmla="*/ 20 h 24"/>
                <a:gd name="T6" fmla="*/ 0 w 303"/>
                <a:gd name="T7" fmla="*/ 10 h 24"/>
                <a:gd name="T8" fmla="*/ 0 w 303"/>
                <a:gd name="T9" fmla="*/ 10 h 24"/>
                <a:gd name="T10" fmla="*/ 9 w 303"/>
                <a:gd name="T11" fmla="*/ 0 h 24"/>
                <a:gd name="T12" fmla="*/ 294 w 303"/>
                <a:gd name="T13" fmla="*/ 4 h 24"/>
                <a:gd name="T14" fmla="*/ 303 w 303"/>
                <a:gd name="T15" fmla="*/ 1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3" h="24">
                  <a:moveTo>
                    <a:pt x="303" y="14"/>
                  </a:moveTo>
                  <a:cubicBezTo>
                    <a:pt x="303" y="19"/>
                    <a:pt x="299" y="24"/>
                    <a:pt x="294" y="24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4" y="20"/>
                    <a:pt x="0" y="15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294" y="4"/>
                    <a:pt x="294" y="4"/>
                    <a:pt x="294" y="4"/>
                  </a:cubicBezTo>
                  <a:cubicBezTo>
                    <a:pt x="299" y="4"/>
                    <a:pt x="303" y="9"/>
                    <a:pt x="303" y="14"/>
                  </a:cubicBezTo>
                  <a:close/>
                </a:path>
              </a:pathLst>
            </a:custGeom>
            <a:solidFill>
              <a:srgbClr val="7145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2" name="Freeform 18"/>
            <p:cNvSpPr>
              <a:spLocks/>
            </p:cNvSpPr>
            <p:nvPr/>
          </p:nvSpPr>
          <p:spPr bwMode="auto">
            <a:xfrm>
              <a:off x="669" y="2820"/>
              <a:ext cx="305" cy="12"/>
            </a:xfrm>
            <a:custGeom>
              <a:avLst/>
              <a:gdLst>
                <a:gd name="T0" fmla="*/ 297 w 297"/>
                <a:gd name="T1" fmla="*/ 8 h 12"/>
                <a:gd name="T2" fmla="*/ 289 w 297"/>
                <a:gd name="T3" fmla="*/ 12 h 12"/>
                <a:gd name="T4" fmla="*/ 8 w 297"/>
                <a:gd name="T5" fmla="*/ 8 h 12"/>
                <a:gd name="T6" fmla="*/ 0 w 297"/>
                <a:gd name="T7" fmla="*/ 4 h 12"/>
                <a:gd name="T8" fmla="*/ 8 w 297"/>
                <a:gd name="T9" fmla="*/ 0 h 12"/>
                <a:gd name="T10" fmla="*/ 289 w 297"/>
                <a:gd name="T11" fmla="*/ 4 h 12"/>
                <a:gd name="T12" fmla="*/ 297 w 297"/>
                <a:gd name="T13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7" h="12">
                  <a:moveTo>
                    <a:pt x="297" y="8"/>
                  </a:moveTo>
                  <a:cubicBezTo>
                    <a:pt x="296" y="10"/>
                    <a:pt x="293" y="12"/>
                    <a:pt x="289" y="12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5" y="8"/>
                    <a:pt x="2" y="6"/>
                    <a:pt x="0" y="4"/>
                  </a:cubicBezTo>
                  <a:cubicBezTo>
                    <a:pt x="2" y="1"/>
                    <a:pt x="5" y="0"/>
                    <a:pt x="8" y="0"/>
                  </a:cubicBezTo>
                  <a:cubicBezTo>
                    <a:pt x="289" y="4"/>
                    <a:pt x="289" y="4"/>
                    <a:pt x="289" y="4"/>
                  </a:cubicBezTo>
                  <a:cubicBezTo>
                    <a:pt x="293" y="4"/>
                    <a:pt x="296" y="6"/>
                    <a:pt x="297" y="8"/>
                  </a:cubicBezTo>
                  <a:close/>
                </a:path>
              </a:pathLst>
            </a:custGeom>
            <a:solidFill>
              <a:srgbClr val="FBF5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3" name="Freeform 19"/>
            <p:cNvSpPr>
              <a:spLocks/>
            </p:cNvSpPr>
            <p:nvPr/>
          </p:nvSpPr>
          <p:spPr bwMode="auto">
            <a:xfrm>
              <a:off x="670" y="2756"/>
              <a:ext cx="305" cy="12"/>
            </a:xfrm>
            <a:custGeom>
              <a:avLst/>
              <a:gdLst>
                <a:gd name="T0" fmla="*/ 297 w 297"/>
                <a:gd name="T1" fmla="*/ 8 h 12"/>
                <a:gd name="T2" fmla="*/ 289 w 297"/>
                <a:gd name="T3" fmla="*/ 12 h 12"/>
                <a:gd name="T4" fmla="*/ 8 w 297"/>
                <a:gd name="T5" fmla="*/ 8 h 12"/>
                <a:gd name="T6" fmla="*/ 0 w 297"/>
                <a:gd name="T7" fmla="*/ 4 h 12"/>
                <a:gd name="T8" fmla="*/ 8 w 297"/>
                <a:gd name="T9" fmla="*/ 0 h 12"/>
                <a:gd name="T10" fmla="*/ 289 w 297"/>
                <a:gd name="T11" fmla="*/ 4 h 12"/>
                <a:gd name="T12" fmla="*/ 297 w 297"/>
                <a:gd name="T13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7" h="12">
                  <a:moveTo>
                    <a:pt x="297" y="8"/>
                  </a:moveTo>
                  <a:cubicBezTo>
                    <a:pt x="295" y="11"/>
                    <a:pt x="292" y="12"/>
                    <a:pt x="289" y="12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4" y="8"/>
                    <a:pt x="1" y="6"/>
                    <a:pt x="0" y="4"/>
                  </a:cubicBezTo>
                  <a:cubicBezTo>
                    <a:pt x="2" y="2"/>
                    <a:pt x="5" y="0"/>
                    <a:pt x="8" y="0"/>
                  </a:cubicBezTo>
                  <a:cubicBezTo>
                    <a:pt x="289" y="4"/>
                    <a:pt x="289" y="4"/>
                    <a:pt x="289" y="4"/>
                  </a:cubicBezTo>
                  <a:cubicBezTo>
                    <a:pt x="293" y="4"/>
                    <a:pt x="295" y="6"/>
                    <a:pt x="297" y="8"/>
                  </a:cubicBezTo>
                  <a:close/>
                </a:path>
              </a:pathLst>
            </a:custGeom>
            <a:solidFill>
              <a:srgbClr val="FBF5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4" name="Freeform 20"/>
            <p:cNvSpPr>
              <a:spLocks/>
            </p:cNvSpPr>
            <p:nvPr/>
          </p:nvSpPr>
          <p:spPr bwMode="auto">
            <a:xfrm>
              <a:off x="666" y="2826"/>
              <a:ext cx="311" cy="18"/>
            </a:xfrm>
            <a:custGeom>
              <a:avLst/>
              <a:gdLst>
                <a:gd name="T0" fmla="*/ 303 w 303"/>
                <a:gd name="T1" fmla="*/ 4 h 17"/>
                <a:gd name="T2" fmla="*/ 303 w 303"/>
                <a:gd name="T3" fmla="*/ 7 h 17"/>
                <a:gd name="T4" fmla="*/ 294 w 303"/>
                <a:gd name="T5" fmla="*/ 17 h 17"/>
                <a:gd name="T6" fmla="*/ 9 w 303"/>
                <a:gd name="T7" fmla="*/ 13 h 17"/>
                <a:gd name="T8" fmla="*/ 0 w 303"/>
                <a:gd name="T9" fmla="*/ 3 h 17"/>
                <a:gd name="T10" fmla="*/ 0 w 303"/>
                <a:gd name="T11" fmla="*/ 0 h 17"/>
                <a:gd name="T12" fmla="*/ 9 w 303"/>
                <a:gd name="T13" fmla="*/ 6 h 17"/>
                <a:gd name="T14" fmla="*/ 294 w 303"/>
                <a:gd name="T15" fmla="*/ 10 h 17"/>
                <a:gd name="T16" fmla="*/ 303 w 303"/>
                <a:gd name="T17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3" h="17">
                  <a:moveTo>
                    <a:pt x="303" y="4"/>
                  </a:moveTo>
                  <a:cubicBezTo>
                    <a:pt x="303" y="5"/>
                    <a:pt x="303" y="6"/>
                    <a:pt x="303" y="7"/>
                  </a:cubicBezTo>
                  <a:cubicBezTo>
                    <a:pt x="303" y="13"/>
                    <a:pt x="299" y="17"/>
                    <a:pt x="294" y="17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4" y="13"/>
                    <a:pt x="0" y="8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2" y="3"/>
                    <a:pt x="5" y="6"/>
                    <a:pt x="9" y="6"/>
                  </a:cubicBezTo>
                  <a:cubicBezTo>
                    <a:pt x="294" y="10"/>
                    <a:pt x="294" y="10"/>
                    <a:pt x="294" y="10"/>
                  </a:cubicBezTo>
                  <a:cubicBezTo>
                    <a:pt x="298" y="10"/>
                    <a:pt x="301" y="8"/>
                    <a:pt x="303" y="4"/>
                  </a:cubicBezTo>
                  <a:close/>
                </a:path>
              </a:pathLst>
            </a:custGeom>
            <a:solidFill>
              <a:srgbClr val="AB7E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5" name="Freeform 21"/>
            <p:cNvSpPr>
              <a:spLocks/>
            </p:cNvSpPr>
            <p:nvPr/>
          </p:nvSpPr>
          <p:spPr bwMode="auto">
            <a:xfrm>
              <a:off x="666" y="2761"/>
              <a:ext cx="312" cy="18"/>
            </a:xfrm>
            <a:custGeom>
              <a:avLst/>
              <a:gdLst>
                <a:gd name="T0" fmla="*/ 304 w 304"/>
                <a:gd name="T1" fmla="*/ 5 h 18"/>
                <a:gd name="T2" fmla="*/ 304 w 304"/>
                <a:gd name="T3" fmla="*/ 8 h 18"/>
                <a:gd name="T4" fmla="*/ 295 w 304"/>
                <a:gd name="T5" fmla="*/ 18 h 18"/>
                <a:gd name="T6" fmla="*/ 10 w 304"/>
                <a:gd name="T7" fmla="*/ 14 h 18"/>
                <a:gd name="T8" fmla="*/ 1 w 304"/>
                <a:gd name="T9" fmla="*/ 4 h 18"/>
                <a:gd name="T10" fmla="*/ 1 w 304"/>
                <a:gd name="T11" fmla="*/ 0 h 18"/>
                <a:gd name="T12" fmla="*/ 10 w 304"/>
                <a:gd name="T13" fmla="*/ 7 h 18"/>
                <a:gd name="T14" fmla="*/ 295 w 304"/>
                <a:gd name="T15" fmla="*/ 11 h 18"/>
                <a:gd name="T16" fmla="*/ 304 w 304"/>
                <a:gd name="T17" fmla="*/ 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4" h="18">
                  <a:moveTo>
                    <a:pt x="304" y="5"/>
                  </a:moveTo>
                  <a:cubicBezTo>
                    <a:pt x="304" y="6"/>
                    <a:pt x="304" y="7"/>
                    <a:pt x="304" y="8"/>
                  </a:cubicBezTo>
                  <a:cubicBezTo>
                    <a:pt x="304" y="13"/>
                    <a:pt x="300" y="18"/>
                    <a:pt x="295" y="18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5" y="14"/>
                    <a:pt x="0" y="9"/>
                    <a:pt x="1" y="4"/>
                  </a:cubicBezTo>
                  <a:cubicBezTo>
                    <a:pt x="1" y="3"/>
                    <a:pt x="1" y="1"/>
                    <a:pt x="1" y="0"/>
                  </a:cubicBezTo>
                  <a:cubicBezTo>
                    <a:pt x="2" y="4"/>
                    <a:pt x="6" y="7"/>
                    <a:pt x="10" y="7"/>
                  </a:cubicBezTo>
                  <a:cubicBezTo>
                    <a:pt x="295" y="11"/>
                    <a:pt x="295" y="11"/>
                    <a:pt x="295" y="11"/>
                  </a:cubicBezTo>
                  <a:cubicBezTo>
                    <a:pt x="299" y="11"/>
                    <a:pt x="302" y="8"/>
                    <a:pt x="304" y="5"/>
                  </a:cubicBezTo>
                  <a:close/>
                </a:path>
              </a:pathLst>
            </a:custGeom>
            <a:solidFill>
              <a:srgbClr val="AB7E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6" name="Freeform 22"/>
            <p:cNvSpPr>
              <a:spLocks/>
            </p:cNvSpPr>
            <p:nvPr/>
          </p:nvSpPr>
          <p:spPr bwMode="auto">
            <a:xfrm>
              <a:off x="692" y="1601"/>
              <a:ext cx="283" cy="323"/>
            </a:xfrm>
            <a:custGeom>
              <a:avLst/>
              <a:gdLst>
                <a:gd name="T0" fmla="*/ 0 w 276"/>
                <a:gd name="T1" fmla="*/ 304 h 316"/>
                <a:gd name="T2" fmla="*/ 135 w 276"/>
                <a:gd name="T3" fmla="*/ 315 h 316"/>
                <a:gd name="T4" fmla="*/ 276 w 276"/>
                <a:gd name="T5" fmla="*/ 306 h 316"/>
                <a:gd name="T6" fmla="*/ 142 w 276"/>
                <a:gd name="T7" fmla="*/ 1 h 316"/>
                <a:gd name="T8" fmla="*/ 0 w 276"/>
                <a:gd name="T9" fmla="*/ 304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" h="316">
                  <a:moveTo>
                    <a:pt x="0" y="304"/>
                  </a:moveTo>
                  <a:cubicBezTo>
                    <a:pt x="12" y="313"/>
                    <a:pt x="90" y="315"/>
                    <a:pt x="135" y="315"/>
                  </a:cubicBezTo>
                  <a:cubicBezTo>
                    <a:pt x="186" y="316"/>
                    <a:pt x="268" y="315"/>
                    <a:pt x="276" y="306"/>
                  </a:cubicBezTo>
                  <a:cubicBezTo>
                    <a:pt x="249" y="74"/>
                    <a:pt x="199" y="2"/>
                    <a:pt x="142" y="1"/>
                  </a:cubicBezTo>
                  <a:cubicBezTo>
                    <a:pt x="84" y="0"/>
                    <a:pt x="32" y="71"/>
                    <a:pt x="0" y="304"/>
                  </a:cubicBezTo>
                  <a:close/>
                </a:path>
              </a:pathLst>
            </a:custGeom>
            <a:gradFill>
              <a:gsLst>
                <a:gs pos="49000">
                  <a:srgbClr val="E4AA23"/>
                </a:gs>
                <a:gs pos="100000">
                  <a:srgbClr val="E4AA23"/>
                </a:gs>
                <a:gs pos="32233">
                  <a:schemeClr val="bg1"/>
                </a:gs>
                <a:gs pos="22000">
                  <a:srgbClr val="BE8121"/>
                </a:gs>
                <a:gs pos="0">
                  <a:srgbClr val="A5671F"/>
                </a:gs>
                <a:gs pos="81000">
                  <a:srgbClr val="90501E"/>
                </a:gs>
              </a:gsLst>
              <a:lin ang="21594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7" name="Freeform 23"/>
            <p:cNvSpPr>
              <a:spLocks/>
            </p:cNvSpPr>
            <p:nvPr/>
          </p:nvSpPr>
          <p:spPr bwMode="auto">
            <a:xfrm>
              <a:off x="697" y="3417"/>
              <a:ext cx="244" cy="16"/>
            </a:xfrm>
            <a:custGeom>
              <a:avLst/>
              <a:gdLst>
                <a:gd name="T0" fmla="*/ 2 w 238"/>
                <a:gd name="T1" fmla="*/ 12 h 16"/>
                <a:gd name="T2" fmla="*/ 0 w 238"/>
                <a:gd name="T3" fmla="*/ 0 h 16"/>
                <a:gd name="T4" fmla="*/ 238 w 238"/>
                <a:gd name="T5" fmla="*/ 4 h 16"/>
                <a:gd name="T6" fmla="*/ 236 w 238"/>
                <a:gd name="T7" fmla="*/ 16 h 16"/>
                <a:gd name="T8" fmla="*/ 2 w 238"/>
                <a:gd name="T9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8" h="16">
                  <a:moveTo>
                    <a:pt x="2" y="12"/>
                  </a:moveTo>
                  <a:cubicBezTo>
                    <a:pt x="1" y="7"/>
                    <a:pt x="1" y="3"/>
                    <a:pt x="0" y="0"/>
                  </a:cubicBezTo>
                  <a:cubicBezTo>
                    <a:pt x="238" y="4"/>
                    <a:pt x="238" y="4"/>
                    <a:pt x="238" y="4"/>
                  </a:cubicBezTo>
                  <a:cubicBezTo>
                    <a:pt x="237" y="7"/>
                    <a:pt x="236" y="12"/>
                    <a:pt x="236" y="16"/>
                  </a:cubicBezTo>
                  <a:lnTo>
                    <a:pt x="2" y="12"/>
                  </a:lnTo>
                  <a:close/>
                </a:path>
              </a:pathLst>
            </a:custGeom>
            <a:solidFill>
              <a:srgbClr val="4023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308" name="TextBox 307"/>
          <p:cNvSpPr txBox="1"/>
          <p:nvPr/>
        </p:nvSpPr>
        <p:spPr>
          <a:xfrm>
            <a:off x="2048091" y="1348599"/>
            <a:ext cx="8084890" cy="4708981"/>
          </a:xfrm>
          <a:prstGeom prst="rect">
            <a:avLst/>
          </a:prstGeom>
          <a:noFill/>
          <a:scene3d>
            <a:camera prst="perspectiveFront" fov="0">
              <a:rot lat="0" lon="0" rev="0"/>
            </a:camera>
            <a:lightRig rig="soft" dir="t"/>
          </a:scene3d>
          <a:sp3d prstMaterial="matte"/>
        </p:spPr>
        <p:txBody>
          <a:bodyPr wrap="square" rtlCol="0">
            <a:spAutoFit/>
            <a:scene3d>
              <a:camera prst="perspectiveFront" fov="0">
                <a:rot lat="0" lon="0" rev="0"/>
              </a:camera>
              <a:lightRig rig="soft" dir="t"/>
            </a:scene3d>
            <a:sp3d prstMaterial="flat">
              <a:contourClr>
                <a:schemeClr val="bg1"/>
              </a:contourClr>
            </a:sp3d>
          </a:bodyPr>
          <a:lstStyle/>
          <a:p>
            <a:pPr algn="ctr"/>
            <a:r>
              <a:rPr lang="en-US" sz="5000" dirty="0" smtClean="0">
                <a:solidFill>
                  <a:prstClr val="white"/>
                </a:solidFill>
                <a:latin typeface="Boulder" pitchFamily="2" charset="0"/>
              </a:rPr>
              <a:t>It is Not </a:t>
            </a:r>
            <a:r>
              <a:rPr lang="en-US" sz="5000" dirty="0">
                <a:solidFill>
                  <a:prstClr val="white"/>
                </a:solidFill>
                <a:latin typeface="Boulder" pitchFamily="2" charset="0"/>
              </a:rPr>
              <a:t>U</a:t>
            </a:r>
            <a:r>
              <a:rPr lang="en-US" sz="5000" dirty="0" smtClean="0">
                <a:solidFill>
                  <a:prstClr val="white"/>
                </a:solidFill>
                <a:latin typeface="Boulder" pitchFamily="2" charset="0"/>
              </a:rPr>
              <a:t>ncommon for Educators to Receive a </a:t>
            </a:r>
            <a:r>
              <a:rPr lang="en-US" sz="5000" b="1" u="sng" dirty="0" smtClean="0">
                <a:solidFill>
                  <a:prstClr val="white"/>
                </a:solidFill>
                <a:latin typeface="Boulder" pitchFamily="2" charset="0"/>
              </a:rPr>
              <a:t>Sin</a:t>
            </a:r>
            <a:r>
              <a:rPr lang="en-US" sz="5000" b="1" dirty="0" smtClean="0">
                <a:solidFill>
                  <a:prstClr val="white"/>
                </a:solidFill>
                <a:latin typeface="Boulder" pitchFamily="2" charset="0"/>
              </a:rPr>
              <a:t>g</a:t>
            </a:r>
            <a:r>
              <a:rPr lang="en-US" sz="5000" b="1" u="sng" dirty="0" smtClean="0">
                <a:solidFill>
                  <a:prstClr val="white"/>
                </a:solidFill>
                <a:latin typeface="Boulder" pitchFamily="2" charset="0"/>
              </a:rPr>
              <a:t>le</a:t>
            </a:r>
            <a:r>
              <a:rPr lang="en-US" sz="5000" b="1" dirty="0" smtClean="0">
                <a:solidFill>
                  <a:prstClr val="white"/>
                </a:solidFill>
                <a:latin typeface="Boulder" pitchFamily="2" charset="0"/>
              </a:rPr>
              <a:t> </a:t>
            </a:r>
            <a:r>
              <a:rPr lang="en-US" sz="5000" b="1" u="sng" dirty="0">
                <a:solidFill>
                  <a:prstClr val="white"/>
                </a:solidFill>
                <a:latin typeface="Boulder" pitchFamily="2" charset="0"/>
              </a:rPr>
              <a:t>T</a:t>
            </a:r>
            <a:r>
              <a:rPr lang="en-US" sz="5000" b="1" u="sng" dirty="0" smtClean="0">
                <a:solidFill>
                  <a:prstClr val="white"/>
                </a:solidFill>
                <a:latin typeface="Boulder" pitchFamily="2" charset="0"/>
              </a:rPr>
              <a:t>rainin</a:t>
            </a:r>
            <a:r>
              <a:rPr lang="en-US" sz="5000" b="1" dirty="0" smtClean="0">
                <a:solidFill>
                  <a:prstClr val="white"/>
                </a:solidFill>
                <a:latin typeface="Boulder" pitchFamily="2" charset="0"/>
              </a:rPr>
              <a:t>g </a:t>
            </a:r>
            <a:r>
              <a:rPr lang="en-US" sz="5000" dirty="0" smtClean="0">
                <a:solidFill>
                  <a:prstClr val="white"/>
                </a:solidFill>
                <a:latin typeface="Boulder" pitchFamily="2" charset="0"/>
              </a:rPr>
              <a:t>on a Policy or Practice &amp; then be Expected to Implement on </a:t>
            </a:r>
            <a:r>
              <a:rPr lang="en-US" sz="5000" dirty="0">
                <a:solidFill>
                  <a:prstClr val="white"/>
                </a:solidFill>
                <a:latin typeface="Boulder" pitchFamily="2" charset="0"/>
              </a:rPr>
              <a:t>T</a:t>
            </a:r>
            <a:r>
              <a:rPr lang="en-US" sz="5000" dirty="0" smtClean="0">
                <a:solidFill>
                  <a:prstClr val="white"/>
                </a:solidFill>
                <a:latin typeface="Boulder" pitchFamily="2" charset="0"/>
              </a:rPr>
              <a:t>heir Own.</a:t>
            </a:r>
            <a:endParaRPr lang="en-US" sz="5000" dirty="0">
              <a:solidFill>
                <a:prstClr val="white"/>
              </a:solidFill>
              <a:latin typeface="Boulder" pitchFamily="2" charset="0"/>
            </a:endParaRPr>
          </a:p>
        </p:txBody>
      </p:sp>
      <p:sp>
        <p:nvSpPr>
          <p:cNvPr id="309" name="Callout Text" hidden="1"/>
          <p:cNvSpPr/>
          <p:nvPr/>
        </p:nvSpPr>
        <p:spPr>
          <a:xfrm>
            <a:off x="-1030291" y="2615197"/>
            <a:ext cx="2407613" cy="2662748"/>
          </a:xfrm>
          <a:prstGeom prst="wedgeRectCallout">
            <a:avLst>
              <a:gd name="adj1" fmla="val 74098"/>
              <a:gd name="adj2" fmla="val 58968"/>
            </a:avLst>
          </a:prstGeom>
          <a:solidFill>
            <a:schemeClr val="accent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en-US" sz="1600" b="1" dirty="0">
                <a:solidFill>
                  <a:prstClr val="white"/>
                </a:solidFill>
              </a:rPr>
              <a:t>Change</a:t>
            </a:r>
            <a:r>
              <a:rPr lang="en-US" sz="1600" b="1" dirty="0">
                <a:solidFill>
                  <a:prstClr val="black"/>
                </a:solidFill>
              </a:rPr>
              <a:t> the </a:t>
            </a:r>
            <a:r>
              <a:rPr lang="en-US" sz="1600" b="1" dirty="0">
                <a:solidFill>
                  <a:srgbClr val="A5A5A5"/>
                </a:solidFill>
              </a:rPr>
              <a:t>Color</a:t>
            </a:r>
            <a:r>
              <a:rPr lang="en-US" sz="1600" b="1" dirty="0">
                <a:solidFill>
                  <a:srgbClr val="44546A"/>
                </a:solidFill>
              </a:rPr>
              <a:t> of </a:t>
            </a:r>
            <a:r>
              <a:rPr lang="en-US" sz="1600" b="1" dirty="0">
                <a:solidFill>
                  <a:prstClr val="black"/>
                </a:solidFill>
              </a:rPr>
              <a:t>any element individually!</a:t>
            </a:r>
            <a:r>
              <a:rPr lang="en-US" sz="1600" b="1" dirty="0">
                <a:solidFill>
                  <a:srgbClr val="44546A"/>
                </a:solidFill>
              </a:rPr>
              <a:t> </a:t>
            </a:r>
          </a:p>
          <a:p>
            <a:pPr algn="ctr"/>
            <a:r>
              <a:rPr lang="en-US" sz="1000" dirty="0">
                <a:solidFill>
                  <a:prstClr val="black"/>
                </a:solidFill>
              </a:rPr>
              <a:t>Color any of the paper or any item to fit your company colors or personal preference. Left click a few times to select the section of the graphic to change color. NOTE: There are segments and pieces to each piece of clipart. Once selected, RIGHT click on the section of the graphic and choose format shape. From there choose a new fill color or if its a gradient, to change the color of that. Good luck </a:t>
            </a:r>
            <a:r>
              <a:rPr lang="en-US" sz="1000" dirty="0">
                <a:solidFill>
                  <a:prstClr val="black"/>
                </a:solidFill>
                <a:sym typeface="Wingdings" panose="05000000000000000000" pitchFamily="2" charset="2"/>
              </a:rPr>
              <a:t></a:t>
            </a:r>
            <a:endParaRPr lang="en-US" sz="1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598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0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2578587"/>
              </p:ext>
            </p:extLst>
          </p:nvPr>
        </p:nvGraphicFramePr>
        <p:xfrm>
          <a:off x="1803110" y="872283"/>
          <a:ext cx="8543863" cy="57320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1637" name="Worksheet" r:id="rId5" imgW="8762932" imgH="5715000" progId="Excel.Sheet.8">
                  <p:embed/>
                </p:oleObj>
              </mc:Choice>
              <mc:Fallback>
                <p:oleObj name="Worksheet" r:id="rId5" imgW="8762932" imgH="5715000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3110" y="872283"/>
                        <a:ext cx="8543863" cy="5732029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263731" y="6058483"/>
            <a:ext cx="2954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prstClr val="black"/>
                </a:solidFill>
              </a:rPr>
              <a:t>Post &amp; Trivette, 2010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Adult Learning Leading to Knowledge &amp; </a:t>
            </a:r>
            <a:r>
              <a:rPr lang="en-US" sz="3600" dirty="0" smtClean="0">
                <a:solidFill>
                  <a:prstClr val="black"/>
                </a:solidFill>
              </a:rPr>
              <a:t>Skill </a:t>
            </a:r>
            <a:r>
              <a:rPr lang="en-US" sz="3600" dirty="0">
                <a:solidFill>
                  <a:prstClr val="black"/>
                </a:solidFill>
              </a:rPr>
              <a:t>Acquisition</a:t>
            </a:r>
          </a:p>
        </p:txBody>
      </p:sp>
    </p:spTree>
    <p:extLst>
      <p:ext uri="{BB962C8B-B14F-4D97-AF65-F5344CB8AC3E}">
        <p14:creationId xmlns:p14="http://schemas.microsoft.com/office/powerpoint/2010/main" val="910788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452" y="277813"/>
            <a:ext cx="11421035" cy="11430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latin typeface="Abadi MT Condensed Extra Bold"/>
                <a:cs typeface="Abadi MT Condensed Extra Bold"/>
              </a:rPr>
              <a:t>Impact of Training Components on Teacher Learning and Use</a:t>
            </a:r>
            <a:endParaRPr lang="en-US" sz="3600" dirty="0">
              <a:latin typeface="Abadi MT Condensed Extra Bold"/>
              <a:cs typeface="Abadi MT Condensed Extra Bold"/>
            </a:endParaRPr>
          </a:p>
        </p:txBody>
      </p:sp>
      <p:graphicFrame>
        <p:nvGraphicFramePr>
          <p:cNvPr id="4" name="Table Placeholder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079114848"/>
              </p:ext>
            </p:extLst>
          </p:nvPr>
        </p:nvGraphicFramePr>
        <p:xfrm>
          <a:off x="712996" y="1834358"/>
          <a:ext cx="10704477" cy="454190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64711"/>
                <a:gridCol w="2472672"/>
                <a:gridCol w="2503972"/>
                <a:gridCol w="2363122"/>
              </a:tblGrid>
              <a:tr h="93121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Training Component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Concept Understanding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Skill Attainment (Mechanical Use)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Application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931213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Presentation of Theory</a:t>
                      </a:r>
                      <a:endParaRPr lang="en-US" sz="2400" b="1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931213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Modeling by Trainer</a:t>
                      </a:r>
                      <a:endParaRPr lang="en-US" sz="2400" b="1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931213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Practice &amp; Low-Risk</a:t>
                      </a:r>
                      <a:r>
                        <a:rPr lang="en-US" sz="2400" b="1" baseline="0" dirty="0" smtClean="0"/>
                        <a:t> Feedback</a:t>
                      </a:r>
                      <a:endParaRPr lang="en-US" sz="2400" b="1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rgbClr val="FFC00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817057">
                <a:tc>
                  <a:txBody>
                    <a:bodyPr/>
                    <a:lstStyle/>
                    <a:p>
                      <a:r>
                        <a:rPr lang="en-US" sz="2400" b="1" dirty="0" smtClean="0"/>
                        <a:t>Coaching (on-site)</a:t>
                      </a:r>
                      <a:endParaRPr lang="en-US" sz="2400" b="1" dirty="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898268" y="2897747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85%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98268" y="3823391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85%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98268" y="4831332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85%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98268" y="5552932"/>
            <a:ext cx="10711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85%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98443" y="2877482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15%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98442" y="3823391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18%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98441" y="4831332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80%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98441" y="5552932"/>
            <a:ext cx="10711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90%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891826" y="2877482"/>
            <a:ext cx="12282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5-10%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891826" y="3823391"/>
            <a:ext cx="12282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5-10%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891826" y="4831332"/>
            <a:ext cx="12282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5-10%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569852" y="5552932"/>
            <a:ext cx="17475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80-90%</a:t>
            </a:r>
          </a:p>
        </p:txBody>
      </p:sp>
    </p:spTree>
    <p:extLst>
      <p:ext uri="{BB962C8B-B14F-4D97-AF65-F5344CB8AC3E}">
        <p14:creationId xmlns:p14="http://schemas.microsoft.com/office/powerpoint/2010/main" val="590897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285191"/>
            <a:ext cx="9144000" cy="1175301"/>
          </a:xfrm>
        </p:spPr>
        <p:txBody>
          <a:bodyPr/>
          <a:lstStyle/>
          <a:p>
            <a:r>
              <a:rPr lang="en-US" dirty="0" smtClean="0"/>
              <a:t>Examples of HLPs </a:t>
            </a:r>
            <a:endParaRPr lang="en-US" dirty="0"/>
          </a:p>
        </p:txBody>
      </p:sp>
      <p:pic>
        <p:nvPicPr>
          <p:cNvPr id="4" name="Content Placeholder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7784" y="2817268"/>
            <a:ext cx="3816672" cy="201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80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Collaboration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2600" dirty="0" smtClean="0"/>
              <a:t>Organize and facilitate effective meetings with professional and families.</a:t>
            </a:r>
            <a:endParaRPr lang="en-US" sz="2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Purpose of meetings</a:t>
            </a:r>
          </a:p>
          <a:p>
            <a:pPr lvl="1"/>
            <a:r>
              <a:rPr lang="en-US" dirty="0" smtClean="0"/>
              <a:t>Identify clear measurable student outcomes</a:t>
            </a:r>
          </a:p>
          <a:p>
            <a:pPr lvl="1"/>
            <a:r>
              <a:rPr lang="en-US" dirty="0" smtClean="0"/>
              <a:t>Develop instructional and behavioral plans that support these outcomes</a:t>
            </a:r>
          </a:p>
          <a:p>
            <a:r>
              <a:rPr lang="en-US" dirty="0" smtClean="0"/>
              <a:t>Meeting “Must Haves”</a:t>
            </a:r>
          </a:p>
          <a:p>
            <a:pPr lvl="1"/>
            <a:r>
              <a:rPr lang="en-US" dirty="0" smtClean="0"/>
              <a:t>Development of an agenda</a:t>
            </a:r>
          </a:p>
          <a:p>
            <a:pPr lvl="1"/>
            <a:r>
              <a:rPr lang="en-US" dirty="0" smtClean="0"/>
              <a:t>Allocation of time to meet goals of the agenda</a:t>
            </a:r>
          </a:p>
          <a:p>
            <a:pPr lvl="1"/>
            <a:r>
              <a:rPr lang="en-US" dirty="0" smtClean="0"/>
              <a:t>Facilitation that encourages consensus building</a:t>
            </a:r>
          </a:p>
          <a:p>
            <a:pPr lvl="1"/>
            <a:r>
              <a:rPr lang="en-US" dirty="0" smtClean="0"/>
              <a:t>Sharing of multiple perspectives</a:t>
            </a:r>
          </a:p>
          <a:p>
            <a:pPr lvl="1"/>
            <a:r>
              <a:rPr lang="en-US" dirty="0" smtClean="0"/>
              <a:t>Active listening</a:t>
            </a:r>
          </a:p>
          <a:p>
            <a:pPr lvl="1"/>
            <a:r>
              <a:rPr lang="en-US" dirty="0" smtClean="0"/>
              <a:t>Solicitation of feedback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56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Collaboration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2600" dirty="0" smtClean="0"/>
              <a:t>Organize and facilitate effective meetings with professional and families.</a:t>
            </a:r>
            <a:endParaRPr lang="en-US" sz="2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IEP Meeting Facilitation</a:t>
            </a:r>
          </a:p>
          <a:p>
            <a:pPr lvl="1"/>
            <a:r>
              <a:rPr lang="en-US" dirty="0" smtClean="0"/>
              <a:t>1.0 –2016-17 School Year</a:t>
            </a:r>
          </a:p>
          <a:p>
            <a:pPr lvl="2"/>
            <a:r>
              <a:rPr lang="en-US" dirty="0" smtClean="0">
                <a:hlinkClick r:id="rId2"/>
              </a:rPr>
              <a:t>Introduction</a:t>
            </a:r>
            <a:r>
              <a:rPr lang="en-US" dirty="0" smtClean="0"/>
              <a:t> to the </a:t>
            </a:r>
            <a:r>
              <a:rPr lang="en-US" dirty="0">
                <a:hlinkClick r:id="rId3"/>
              </a:rPr>
              <a:t>IEP Meeting Facilitation </a:t>
            </a:r>
            <a:r>
              <a:rPr lang="en-US" dirty="0" smtClean="0">
                <a:hlinkClick r:id="rId3"/>
              </a:rPr>
              <a:t>Guide</a:t>
            </a:r>
            <a:r>
              <a:rPr lang="en-US" dirty="0" smtClean="0"/>
              <a:t> at Cross Categorical Networking</a:t>
            </a:r>
          </a:p>
          <a:p>
            <a:pPr lvl="2"/>
            <a:r>
              <a:rPr lang="en-US" dirty="0" smtClean="0"/>
              <a:t>Follow up through building-level SST meetings</a:t>
            </a:r>
          </a:p>
          <a:p>
            <a:pPr lvl="1"/>
            <a:r>
              <a:rPr lang="en-US" dirty="0" smtClean="0"/>
              <a:t>2.0 –2017-18 School Year</a:t>
            </a:r>
          </a:p>
          <a:p>
            <a:pPr lvl="2"/>
            <a:r>
              <a:rPr lang="en-US" dirty="0" smtClean="0">
                <a:hlinkClick r:id="rId4"/>
              </a:rPr>
              <a:t>Digging deeper </a:t>
            </a:r>
            <a:r>
              <a:rPr lang="en-US" dirty="0" smtClean="0"/>
              <a:t>at Cross Categorical Networking by targeting IEP goal writing, progress monitoring and instructional changes, accommodations/modifications, and paraprofessional support; will continue topics at Day 2</a:t>
            </a:r>
          </a:p>
          <a:p>
            <a:pPr lvl="2"/>
            <a:r>
              <a:rPr lang="en-US" dirty="0" smtClean="0"/>
              <a:t>Follow up through building-level SST meetings</a:t>
            </a:r>
          </a:p>
          <a:p>
            <a:pPr lvl="1"/>
            <a:r>
              <a:rPr lang="en-US" dirty="0" smtClean="0"/>
              <a:t>3.0 </a:t>
            </a:r>
            <a:r>
              <a:rPr lang="en-US" dirty="0"/>
              <a:t>–</a:t>
            </a:r>
            <a:r>
              <a:rPr lang="en-US" dirty="0" smtClean="0"/>
              <a:t>2018-19 School Year</a:t>
            </a:r>
          </a:p>
          <a:p>
            <a:pPr lvl="2"/>
            <a:r>
              <a:rPr lang="en-US" dirty="0" smtClean="0"/>
              <a:t>Transformed the IEP Meeting Facilitation Guide into the SCRED </a:t>
            </a:r>
            <a:r>
              <a:rPr lang="en-US" dirty="0" smtClean="0">
                <a:hlinkClick r:id="rId5"/>
              </a:rPr>
              <a:t>Case Manager Resources </a:t>
            </a:r>
            <a:r>
              <a:rPr lang="en-US" dirty="0" smtClean="0"/>
              <a:t>website and introduced it at Cross Categorical Networking through a </a:t>
            </a:r>
            <a:r>
              <a:rPr lang="en-US" dirty="0" smtClean="0">
                <a:hlinkClick r:id="rId6"/>
              </a:rPr>
              <a:t>scavenger hunt activity</a:t>
            </a:r>
            <a:endParaRPr lang="en-US" dirty="0"/>
          </a:p>
          <a:p>
            <a:pPr lvl="2"/>
            <a:r>
              <a:rPr lang="en-US" dirty="0" smtClean="0"/>
              <a:t>Follow up through other SCRED professional learning offerings and onsite coaching/support</a:t>
            </a:r>
          </a:p>
        </p:txBody>
      </p:sp>
    </p:spTree>
    <p:extLst>
      <p:ext uri="{BB962C8B-B14F-4D97-AF65-F5344CB8AC3E}">
        <p14:creationId xmlns:p14="http://schemas.microsoft.com/office/powerpoint/2010/main" val="3387776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Collaboration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2600" dirty="0" smtClean="0"/>
              <a:t>Organize and facilitate effective meetings with professional and families.</a:t>
            </a:r>
            <a:endParaRPr lang="en-US" sz="2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hlinkClick r:id="rId2"/>
              </a:rPr>
              <a:t>IEP Meeting Facilitation Principals’ Desk Reference </a:t>
            </a:r>
            <a:endParaRPr lang="en-US" dirty="0" smtClean="0"/>
          </a:p>
          <a:p>
            <a:pPr lvl="1"/>
            <a:r>
              <a:rPr lang="en-US" dirty="0" smtClean="0"/>
              <a:t>Empowers principals to know what to be looking for in an IEP meeting</a:t>
            </a:r>
          </a:p>
          <a:p>
            <a:pPr lvl="1"/>
            <a:r>
              <a:rPr lang="en-US" dirty="0" smtClean="0"/>
              <a:t>Allows for meaningful and objective feedback to case managers regarding IEP meeting facilitation through </a:t>
            </a:r>
            <a:r>
              <a:rPr lang="en-US" dirty="0"/>
              <a:t>o</a:t>
            </a:r>
            <a:r>
              <a:rPr lang="en-US" dirty="0" smtClean="0"/>
              <a:t>bservation checklist (integrity check)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5513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Abadi MT Condensed Extra Bold"/>
                <a:cs typeface="Abadi MT Condensed Extra Bold"/>
              </a:rPr>
              <a:t>Assessment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2600" dirty="0" smtClean="0"/>
              <a:t>Use student assessment data, analyze instructional practices, and make necessary adjustments that improve student outcomes.</a:t>
            </a:r>
            <a:endParaRPr lang="en-US" sz="2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Once goals are developed, we need to continually </a:t>
            </a:r>
            <a:r>
              <a:rPr lang="en-US" u="sng" dirty="0" smtClean="0"/>
              <a:t>evaluate</a:t>
            </a:r>
            <a:r>
              <a:rPr lang="en-US" dirty="0" smtClean="0"/>
              <a:t> and </a:t>
            </a:r>
            <a:r>
              <a:rPr lang="en-US" u="sng" dirty="0" smtClean="0"/>
              <a:t>adjust</a:t>
            </a:r>
            <a:r>
              <a:rPr lang="en-US" dirty="0" smtClean="0"/>
              <a:t> students’ programming.</a:t>
            </a:r>
          </a:p>
          <a:p>
            <a:r>
              <a:rPr lang="en-US" dirty="0" smtClean="0"/>
              <a:t>Engage in ongoing data collection:</a:t>
            </a:r>
          </a:p>
          <a:p>
            <a:pPr lvl="1"/>
            <a:r>
              <a:rPr lang="en-US" dirty="0" smtClean="0"/>
              <a:t>Curriculum-based measures</a:t>
            </a:r>
          </a:p>
          <a:p>
            <a:pPr lvl="1"/>
            <a:r>
              <a:rPr lang="en-US" dirty="0" smtClean="0"/>
              <a:t>Informal classroom assessments</a:t>
            </a:r>
          </a:p>
          <a:p>
            <a:pPr lvl="1"/>
            <a:r>
              <a:rPr lang="en-US" dirty="0" smtClean="0"/>
              <a:t>Observations of student academic performance and behavior</a:t>
            </a:r>
          </a:p>
          <a:p>
            <a:pPr lvl="1"/>
            <a:r>
              <a:rPr lang="en-US" dirty="0" smtClean="0"/>
              <a:t>Self-assessment of classroom instruction</a:t>
            </a:r>
          </a:p>
          <a:p>
            <a:pPr lvl="1"/>
            <a:r>
              <a:rPr lang="en-US" dirty="0" smtClean="0"/>
              <a:t>Discussions with key stakeholders</a:t>
            </a:r>
          </a:p>
          <a:p>
            <a:r>
              <a:rPr lang="en-US" dirty="0" smtClean="0"/>
              <a:t>Why do we do this?</a:t>
            </a:r>
          </a:p>
          <a:p>
            <a:pPr lvl="1"/>
            <a:r>
              <a:rPr lang="en-US" dirty="0" smtClean="0"/>
              <a:t>To improve student learning (#1 reason!)</a:t>
            </a:r>
          </a:p>
          <a:p>
            <a:pPr lvl="1"/>
            <a:r>
              <a:rPr lang="en-US" dirty="0" smtClean="0"/>
              <a:t>Enhance instructional decision making – use data to determine what practices to retain, reuse, and extend vs. adjust or discard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49314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Abadi MT Condensed Extra Bold"/>
                <a:cs typeface="Abadi MT Condensed Extra Bold"/>
              </a:rPr>
              <a:t>Assessment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2600" dirty="0" smtClean="0"/>
              <a:t>Use student assessment data, analyze instructional practices, and make necessary adjustments that improve student outcomes.</a:t>
            </a:r>
            <a:endParaRPr lang="en-US" sz="2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Intentional data review/instructional change practices established in every building</a:t>
            </a:r>
          </a:p>
          <a:p>
            <a:pPr lvl="1"/>
            <a:r>
              <a:rPr lang="en-US" dirty="0" smtClean="0"/>
              <a:t>SST rotation</a:t>
            </a:r>
          </a:p>
          <a:p>
            <a:pPr lvl="1"/>
            <a:r>
              <a:rPr lang="en-US" dirty="0" smtClean="0"/>
              <a:t>Individualized meetings with case managers</a:t>
            </a:r>
          </a:p>
          <a:p>
            <a:pPr lvl="2"/>
            <a:r>
              <a:rPr lang="en-US" dirty="0" smtClean="0"/>
              <a:t>Example </a:t>
            </a:r>
            <a:r>
              <a:rPr lang="en-US" dirty="0" smtClean="0">
                <a:hlinkClick r:id="rId2"/>
              </a:rPr>
              <a:t>SPED Progress Review Tracking Spreadsheet</a:t>
            </a:r>
            <a:endParaRPr lang="en-US" dirty="0" smtClean="0"/>
          </a:p>
          <a:p>
            <a:r>
              <a:rPr lang="en-US" dirty="0" smtClean="0"/>
              <a:t>SCRED Internal CIMP File Review Process</a:t>
            </a:r>
          </a:p>
          <a:p>
            <a:pPr lvl="1"/>
            <a:r>
              <a:rPr lang="en-US" dirty="0" smtClean="0"/>
              <a:t>Assesses 4-5 areas on </a:t>
            </a:r>
            <a:r>
              <a:rPr lang="en-US" dirty="0"/>
              <a:t>IEPs using </a:t>
            </a:r>
            <a:r>
              <a:rPr lang="en" u="sng" dirty="0">
                <a:solidFill>
                  <a:schemeClr val="hlink"/>
                </a:solidFill>
                <a:hlinkClick r:id="rId3"/>
              </a:rPr>
              <a:t>rubric</a:t>
            </a:r>
            <a:endParaRPr lang="en-US" dirty="0" smtClean="0"/>
          </a:p>
          <a:p>
            <a:pPr lvl="2"/>
            <a:r>
              <a:rPr lang="en-US" dirty="0" smtClean="0"/>
              <a:t>PWN, PLAAFP, IEP Goals/Objective, Progress Monitoring, Transition (if applicable)</a:t>
            </a:r>
          </a:p>
          <a:p>
            <a:pPr lvl="2"/>
            <a:r>
              <a:rPr lang="en-US" dirty="0" smtClean="0"/>
              <a:t>Heavy focus on measurable IEP goals, having a solid progress monitoring plan, making instructional changes in response to data</a:t>
            </a:r>
          </a:p>
          <a:p>
            <a:pPr lvl="1"/>
            <a:r>
              <a:rPr lang="en-US" dirty="0" smtClean="0"/>
              <a:t>Annual opportunity to provide case managers with feedback in this area; also use data to inform professional learning at case manager, building, district, and SCRED levels</a:t>
            </a:r>
          </a:p>
        </p:txBody>
      </p:sp>
    </p:spTree>
    <p:extLst>
      <p:ext uri="{BB962C8B-B14F-4D97-AF65-F5344CB8AC3E}">
        <p14:creationId xmlns:p14="http://schemas.microsoft.com/office/powerpoint/2010/main" val="1411956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289" y="461008"/>
            <a:ext cx="7982008" cy="598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633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Abadi MT Condensed Extra Bold"/>
                <a:cs typeface="Abadi MT Condensed Extra Bold"/>
              </a:rPr>
              <a:t>Assessment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2600" dirty="0" smtClean="0"/>
              <a:t>Use student assessment data, analyze instructional practices, and make necessary adjustments that improve student outcomes.</a:t>
            </a:r>
            <a:endParaRPr lang="en-US" sz="2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0" indent="-330200">
              <a:lnSpc>
                <a:spcPct val="115000"/>
              </a:lnSpc>
              <a:spcBef>
                <a:spcPts val="0"/>
              </a:spcBef>
              <a:buClr>
                <a:schemeClr val="dk2"/>
              </a:buClr>
              <a:buSzPts val="1600"/>
              <a:buFont typeface="Roboto"/>
              <a:buChar char="●"/>
            </a:pPr>
            <a:r>
              <a:rPr lang="en" sz="2600" dirty="0"/>
              <a:t>Professional learning for teachers has focused on:</a:t>
            </a:r>
          </a:p>
          <a:p>
            <a:pPr marL="914400" lvl="1" indent="-317500">
              <a:spcBef>
                <a:spcPts val="0"/>
              </a:spcBef>
              <a:buClr>
                <a:schemeClr val="accent5"/>
              </a:buClr>
              <a:buSzPts val="1400"/>
              <a:buChar char="○"/>
            </a:pPr>
            <a:r>
              <a:rPr lang="en" sz="2200" u="sng" dirty="0">
                <a:solidFill>
                  <a:schemeClr val="accent5"/>
                </a:solidFill>
                <a:hlinkClick r:id="rId2"/>
              </a:rPr>
              <a:t>Data-Based Decision </a:t>
            </a:r>
            <a:r>
              <a:rPr lang="en" sz="2200" u="sng" dirty="0" smtClean="0">
                <a:solidFill>
                  <a:schemeClr val="accent5"/>
                </a:solidFill>
                <a:hlinkClick r:id="rId2"/>
              </a:rPr>
              <a:t>Making and Instructional Change Flowchart</a:t>
            </a:r>
            <a:endParaRPr lang="en" sz="2200" dirty="0">
              <a:solidFill>
                <a:schemeClr val="accent5"/>
              </a:solidFill>
            </a:endParaRPr>
          </a:p>
          <a:p>
            <a:pPr marL="914400" lvl="1" indent="-317500">
              <a:spcBef>
                <a:spcPts val="0"/>
              </a:spcBef>
              <a:buSzPts val="1400"/>
              <a:buChar char="○"/>
            </a:pPr>
            <a:r>
              <a:rPr lang="en" sz="2200" dirty="0" smtClean="0"/>
              <a:t>High-Leverage Practices in Special Education</a:t>
            </a:r>
          </a:p>
          <a:p>
            <a:pPr marL="914400" lvl="1" indent="-317500">
              <a:spcBef>
                <a:spcPts val="0"/>
              </a:spcBef>
              <a:buSzPts val="1400"/>
              <a:buChar char="○"/>
            </a:pPr>
            <a:r>
              <a:rPr lang="en" sz="2200" dirty="0" smtClean="0"/>
              <a:t>Specially </a:t>
            </a:r>
            <a:r>
              <a:rPr lang="en" sz="2200" dirty="0"/>
              <a:t>Designed Instruction 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27937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Abadi MT Condensed Extra Bold"/>
                <a:cs typeface="Abadi MT Condensed Extra Bold"/>
              </a:rPr>
              <a:t>Social/Emotional/Behavioral Practices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2600" dirty="0" smtClean="0"/>
              <a:t>Conduct functional behavioral assessments (FBAs) to develop individual student behavior support plans (BSPs).</a:t>
            </a:r>
            <a:endParaRPr lang="en-US" sz="2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Key to successful BSP is to conduct a high quality FBA!</a:t>
            </a:r>
          </a:p>
          <a:p>
            <a:r>
              <a:rPr lang="en-US" dirty="0" smtClean="0"/>
              <a:t>FBA results in hypothesis about function of behavior</a:t>
            </a:r>
          </a:p>
          <a:p>
            <a:r>
              <a:rPr lang="en-US" dirty="0" smtClean="0"/>
              <a:t>Once function is determined, BSP is developed that:</a:t>
            </a:r>
          </a:p>
          <a:p>
            <a:pPr lvl="1"/>
            <a:r>
              <a:rPr lang="en-US" dirty="0" smtClean="0"/>
              <a:t>Teaches student a pro-social replacement behavior that will serve same or similar function</a:t>
            </a:r>
          </a:p>
          <a:p>
            <a:pPr lvl="1"/>
            <a:r>
              <a:rPr lang="en-US" dirty="0" smtClean="0"/>
              <a:t>Alters the environment to make replacement behavior more efficient and effective than problem behavior</a:t>
            </a:r>
          </a:p>
          <a:p>
            <a:pPr lvl="1"/>
            <a:r>
              <a:rPr lang="en-US" dirty="0" smtClean="0"/>
              <a:t>Alters the environment to no longer allow the problem behavior to access the previous outcomes</a:t>
            </a:r>
          </a:p>
          <a:p>
            <a:pPr lvl="1"/>
            <a:r>
              <a:rPr lang="en-US" dirty="0" smtClean="0"/>
              <a:t>Includes ongoing data collection to monitor progress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73552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FF"/>
                </a:solidFill>
                <a:latin typeface="Abadi MT Condensed Extra Bold"/>
                <a:cs typeface="Abadi MT Condensed Extra Bold"/>
              </a:rPr>
              <a:t>Social/Emotional/Behavioral Practices</a:t>
            </a:r>
            <a:br>
              <a:rPr lang="en-US" b="1" dirty="0" smtClean="0">
                <a:solidFill>
                  <a:srgbClr val="0000FF"/>
                </a:solidFill>
                <a:latin typeface="Abadi MT Condensed Extra Bold"/>
                <a:cs typeface="Abadi MT Condensed Extra Bold"/>
              </a:rPr>
            </a:br>
            <a:r>
              <a:rPr lang="en-US" sz="2600" dirty="0" smtClean="0"/>
              <a:t>Conduct functional behavioral assessments to develop individual student behavior support plans.</a:t>
            </a:r>
            <a:endParaRPr lang="en-US" sz="2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hlinkClick r:id="rId3"/>
              </a:rPr>
              <a:t>Functional Behavior Assessment &amp; Behavioral Intervention</a:t>
            </a:r>
            <a:endParaRPr lang="en-US" dirty="0" smtClean="0"/>
          </a:p>
          <a:p>
            <a:pPr lvl="1"/>
            <a:r>
              <a:rPr lang="en-US" dirty="0" smtClean="0"/>
              <a:t>BSP </a:t>
            </a:r>
            <a:r>
              <a:rPr lang="en-US" dirty="0" smtClean="0">
                <a:hlinkClick r:id="rId4"/>
              </a:rPr>
              <a:t>Template</a:t>
            </a:r>
            <a:r>
              <a:rPr lang="en-US" dirty="0" smtClean="0"/>
              <a:t> and </a:t>
            </a:r>
            <a:r>
              <a:rPr lang="en-US" dirty="0" smtClean="0">
                <a:hlinkClick r:id="rId5"/>
              </a:rPr>
              <a:t>Example</a:t>
            </a:r>
            <a:endParaRPr lang="en-US" dirty="0" smtClean="0"/>
          </a:p>
          <a:p>
            <a:r>
              <a:rPr lang="en-US" dirty="0" smtClean="0">
                <a:hlinkClick r:id="rId6"/>
              </a:rPr>
              <a:t>Individualized Behavior Intervention Toolkit</a:t>
            </a:r>
            <a:r>
              <a:rPr lang="en-US" dirty="0" smtClean="0"/>
              <a:t> (IBIT) Resources</a:t>
            </a:r>
          </a:p>
          <a:p>
            <a:pPr lvl="1"/>
            <a:r>
              <a:rPr lang="en-US" dirty="0">
                <a:hlinkClick r:id="rId7"/>
              </a:rPr>
              <a:t>SEL Resources by Skill </a:t>
            </a:r>
            <a:r>
              <a:rPr lang="en-US" dirty="0" smtClean="0">
                <a:hlinkClick r:id="rId7"/>
              </a:rPr>
              <a:t>Guide</a:t>
            </a:r>
            <a:endParaRPr lang="en-US" dirty="0" smtClean="0"/>
          </a:p>
          <a:p>
            <a:pPr lvl="1"/>
            <a:r>
              <a:rPr lang="en-US" dirty="0">
                <a:hlinkClick r:id="rId8"/>
              </a:rPr>
              <a:t>Function Behavior Strategies </a:t>
            </a:r>
            <a:r>
              <a:rPr lang="en-US" dirty="0" smtClean="0">
                <a:hlinkClick r:id="rId8"/>
              </a:rPr>
              <a:t>Guide</a:t>
            </a:r>
            <a:endParaRPr lang="en-US" dirty="0" smtClean="0"/>
          </a:p>
          <a:p>
            <a:pPr lvl="1"/>
            <a:r>
              <a:rPr lang="en-US" dirty="0" smtClean="0">
                <a:hlinkClick r:id="rId9"/>
              </a:rPr>
              <a:t>Behavior Intervention Flowchart</a:t>
            </a: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14016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660066"/>
                </a:solidFill>
                <a:latin typeface="Abadi MT Condensed Extra Bold"/>
                <a:cs typeface="Abadi MT Condensed Extra Bold"/>
              </a:rPr>
              <a:t>Instruction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2600" dirty="0" smtClean="0"/>
              <a:t>Use explicit instruction.</a:t>
            </a:r>
            <a:endParaRPr lang="en-US" sz="2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Teachers make content, skills, and concepts explicit by:</a:t>
            </a:r>
          </a:p>
          <a:p>
            <a:pPr lvl="1"/>
            <a:r>
              <a:rPr lang="en-US" dirty="0" smtClean="0"/>
              <a:t>Showing and telling students what to do or think while solving problems</a:t>
            </a:r>
          </a:p>
          <a:p>
            <a:pPr lvl="1"/>
            <a:r>
              <a:rPr lang="en-US" dirty="0" smtClean="0"/>
              <a:t>Enacting strategies</a:t>
            </a:r>
          </a:p>
          <a:p>
            <a:pPr lvl="1"/>
            <a:r>
              <a:rPr lang="en-US" dirty="0" smtClean="0"/>
              <a:t>Completing tasks</a:t>
            </a:r>
          </a:p>
          <a:p>
            <a:pPr lvl="1"/>
            <a:r>
              <a:rPr lang="en-US" dirty="0" smtClean="0"/>
              <a:t>Classifying concepts</a:t>
            </a:r>
          </a:p>
          <a:p>
            <a:r>
              <a:rPr lang="en-US" dirty="0" smtClean="0"/>
              <a:t>Key to use explicit instruction when students are learning new material and complex concepts and skills.</a:t>
            </a:r>
          </a:p>
          <a:p>
            <a:r>
              <a:rPr lang="en-US" dirty="0" smtClean="0"/>
              <a:t>Strategies include: choosing examples and non-examples, highlighting essential content, removing distracting information, modeling and scaffolding steps or processes</a:t>
            </a:r>
          </a:p>
        </p:txBody>
      </p:sp>
    </p:spTree>
    <p:extLst>
      <p:ext uri="{BB962C8B-B14F-4D97-AF65-F5344CB8AC3E}">
        <p14:creationId xmlns:p14="http://schemas.microsoft.com/office/powerpoint/2010/main" val="471216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660066"/>
                </a:solidFill>
                <a:latin typeface="Abadi MT Condensed Extra Bold"/>
                <a:cs typeface="Abadi MT Condensed Extra Bold"/>
              </a:rPr>
              <a:t>Instruction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sz="2600" dirty="0" smtClean="0"/>
              <a:t>Use explicit instruction.</a:t>
            </a:r>
            <a:endParaRPr lang="en-US" sz="2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Focusing less on the specific curriculum, more on the explicit instructional strategies being used</a:t>
            </a:r>
          </a:p>
          <a:p>
            <a:r>
              <a:rPr lang="en-US" dirty="0" smtClean="0"/>
              <a:t>CORE – Consortium on Reaching Excellence in Education</a:t>
            </a:r>
          </a:p>
          <a:p>
            <a:pPr lvl="1"/>
            <a:r>
              <a:rPr lang="en-US" dirty="0" smtClean="0"/>
              <a:t>Teaching Reading Sourcebook</a:t>
            </a:r>
          </a:p>
          <a:p>
            <a:pPr lvl="1"/>
            <a:r>
              <a:rPr lang="en-US" dirty="0" smtClean="0">
                <a:hlinkClick r:id="rId2"/>
              </a:rPr>
              <a:t>Phonics Talks Video </a:t>
            </a:r>
            <a:r>
              <a:rPr lang="en-US" dirty="0" smtClean="0"/>
              <a:t>from SCRED District 1</a:t>
            </a:r>
            <a:r>
              <a:rPr lang="en-US" baseline="30000" dirty="0" smtClean="0"/>
              <a:t>st</a:t>
            </a:r>
            <a:r>
              <a:rPr lang="en-US" dirty="0" smtClean="0"/>
              <a:t> Grade</a:t>
            </a:r>
          </a:p>
          <a:p>
            <a:pPr lvl="2"/>
            <a:r>
              <a:rPr lang="en-US" dirty="0" smtClean="0">
                <a:hlinkClick r:id="rId3"/>
              </a:rPr>
              <a:t>Outcome Data</a:t>
            </a:r>
            <a:endParaRPr lang="en-US" dirty="0" smtClean="0"/>
          </a:p>
          <a:p>
            <a:r>
              <a:rPr lang="en-US" dirty="0" smtClean="0"/>
              <a:t>Anita Archer’s Work on Explicit Instruction</a:t>
            </a:r>
            <a:r>
              <a:rPr lang="en-US" dirty="0"/>
              <a:t>: </a:t>
            </a:r>
            <a:r>
              <a:rPr lang="en-US" dirty="0">
                <a:hlinkClick r:id="rId4"/>
              </a:rPr>
              <a:t>https://explicitinstruction.org</a:t>
            </a:r>
            <a:r>
              <a:rPr lang="en-US" dirty="0" smtClean="0">
                <a:hlinkClick r:id="rId4"/>
              </a:rPr>
              <a:t>/</a:t>
            </a:r>
            <a:endParaRPr lang="en-US" dirty="0" smtClean="0"/>
          </a:p>
          <a:p>
            <a:pPr lvl="1"/>
            <a:r>
              <a:rPr lang="en-US" dirty="0" smtClean="0"/>
              <a:t>Book: Effective and Efficient Teaching</a:t>
            </a:r>
          </a:p>
          <a:p>
            <a:pPr lvl="1"/>
            <a:r>
              <a:rPr lang="en-US" dirty="0" smtClean="0"/>
              <a:t>Elementary Videos</a:t>
            </a:r>
          </a:p>
          <a:p>
            <a:pPr lvl="1"/>
            <a:r>
              <a:rPr lang="en-US" dirty="0" smtClean="0"/>
              <a:t>Secondary Videos</a:t>
            </a:r>
          </a:p>
          <a:p>
            <a:pPr lvl="1"/>
            <a:r>
              <a:rPr lang="en-US" dirty="0" smtClean="0"/>
              <a:t>Explicit Instruction Integrity Checklist</a:t>
            </a:r>
          </a:p>
        </p:txBody>
      </p:sp>
    </p:spTree>
    <p:extLst>
      <p:ext uri="{BB962C8B-B14F-4D97-AF65-F5344CB8AC3E}">
        <p14:creationId xmlns:p14="http://schemas.microsoft.com/office/powerpoint/2010/main" val="2705791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100469" cy="1325563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US" dirty="0" smtClean="0"/>
              <a:t>Small Group Brainstorming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3300" dirty="0" smtClean="0"/>
              <a:t>Form small groups of 3-5 directors</a:t>
            </a:r>
          </a:p>
          <a:p>
            <a:r>
              <a:rPr lang="en-US" sz="3300" dirty="0" smtClean="0"/>
              <a:t>Each group will be assigned one HLP area:</a:t>
            </a:r>
          </a:p>
          <a:p>
            <a:pPr lvl="1"/>
            <a:r>
              <a:rPr lang="en-US" dirty="0" smtClean="0"/>
              <a:t>Collaboration</a:t>
            </a:r>
          </a:p>
          <a:p>
            <a:pPr lvl="1"/>
            <a:r>
              <a:rPr lang="en-US" dirty="0" smtClean="0"/>
              <a:t>Assessment</a:t>
            </a:r>
          </a:p>
          <a:p>
            <a:pPr lvl="1"/>
            <a:r>
              <a:rPr lang="en-US" dirty="0" smtClean="0"/>
              <a:t>Social/Emotional/Behavioral Practices</a:t>
            </a:r>
          </a:p>
          <a:p>
            <a:pPr lvl="1"/>
            <a:r>
              <a:rPr lang="en-US" dirty="0" smtClean="0"/>
              <a:t>Instruction</a:t>
            </a:r>
          </a:p>
          <a:p>
            <a:r>
              <a:rPr lang="en-US" sz="3300" dirty="0" smtClean="0"/>
              <a:t>Assign a note-taker</a:t>
            </a:r>
          </a:p>
          <a:p>
            <a:r>
              <a:rPr lang="en-US" sz="3300" dirty="0" smtClean="0">
                <a:hlinkClick r:id="rId2"/>
              </a:rPr>
              <a:t>Discuss</a:t>
            </a:r>
            <a:r>
              <a:rPr lang="en-US" sz="3300" dirty="0" smtClean="0"/>
              <a:t> the status of this HLP area in your districts, barriers to implementation, and ways you have overcome barriers</a:t>
            </a:r>
          </a:p>
          <a:p>
            <a:r>
              <a:rPr lang="en-US" sz="3300" dirty="0" smtClean="0"/>
              <a:t>Assign someone to share out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587331" y="1825625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606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7030A0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badi MT Condensed Extra Bold"/>
                <a:cs typeface="Abadi MT Condensed Extra Bold"/>
              </a:rPr>
              <a:t>Fidelity of Implementation Checklist</a:t>
            </a:r>
            <a:endParaRPr lang="en-US" dirty="0">
              <a:solidFill>
                <a:schemeClr val="bg1"/>
              </a:solidFill>
              <a:latin typeface="Abadi MT Condensed Extra Bold"/>
              <a:cs typeface="Abadi MT Condensed Extra Bold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851" y="1825625"/>
            <a:ext cx="8324298" cy="4351338"/>
          </a:xfrm>
        </p:spPr>
      </p:pic>
      <p:sp>
        <p:nvSpPr>
          <p:cNvPr id="3" name="TextBox 2"/>
          <p:cNvSpPr txBox="1"/>
          <p:nvPr/>
        </p:nvSpPr>
        <p:spPr>
          <a:xfrm>
            <a:off x="4066673" y="6242003"/>
            <a:ext cx="4092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Click </a:t>
            </a:r>
            <a:r>
              <a:rPr lang="en-US" dirty="0" smtClean="0">
                <a:hlinkClick r:id="rId3"/>
              </a:rPr>
              <a:t>here</a:t>
            </a:r>
            <a:r>
              <a:rPr lang="en-US" dirty="0" smtClean="0"/>
              <a:t> to access complete checklist.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53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5545" y="37377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Abadi MT Condensed Extra Bold"/>
                <a:cs typeface="Abadi MT Condensed Extra Bold"/>
              </a:rPr>
              <a:t>Questions?</a:t>
            </a:r>
            <a:endParaRPr lang="en-US" sz="6000" b="1" dirty="0">
              <a:solidFill>
                <a:schemeClr val="bg1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37815" y="2278126"/>
            <a:ext cx="8285356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Abadi MT Condensed Extra Bold"/>
                <a:cs typeface="Abadi MT Condensed Extra Bold"/>
              </a:rPr>
              <a:t>Jamie Nord</a:t>
            </a:r>
            <a:endParaRPr lang="en-US" sz="4000" dirty="0" smtClean="0">
              <a:latin typeface="Abadi MT Condensed Extra Bold"/>
              <a:cs typeface="Abadi MT Condensed Extra Bold"/>
              <a:hlinkClick r:id="rId2"/>
            </a:endParaRPr>
          </a:p>
          <a:p>
            <a:pPr algn="ctr"/>
            <a:r>
              <a:rPr lang="en-US" sz="4000" dirty="0" smtClean="0">
                <a:hlinkClick r:id="rId2"/>
              </a:rPr>
              <a:t>jnord@scred.k12.mn.us</a:t>
            </a:r>
            <a:endParaRPr lang="en-US" sz="4000" dirty="0" smtClean="0"/>
          </a:p>
          <a:p>
            <a:pPr algn="ctr"/>
            <a:r>
              <a:rPr lang="en-US" sz="4000" dirty="0" smtClean="0"/>
              <a:t>651-303-6352 (Cell)</a:t>
            </a:r>
          </a:p>
          <a:p>
            <a:pPr algn="ctr"/>
            <a:r>
              <a:rPr lang="en-US" sz="4000" dirty="0" smtClean="0">
                <a:hlinkClick r:id="rId3"/>
              </a:rPr>
              <a:t>www.scred.k12.mn.us</a:t>
            </a:r>
            <a:endParaRPr lang="en-US" sz="4000" dirty="0" smtClean="0"/>
          </a:p>
          <a:p>
            <a:endParaRPr lang="en-US" sz="48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91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9000"/>
    </mc:Choice>
    <mc:Fallback xmlns="">
      <p:transition advClick="0" advTm="59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0000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badi MT Condensed Extra Bold"/>
                <a:cs typeface="Abadi MT Condensed Extra Bold"/>
              </a:rPr>
              <a:t>Agenda</a:t>
            </a:r>
            <a:endParaRPr lang="en-US" dirty="0">
              <a:solidFill>
                <a:schemeClr val="bg1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3981" y="2111433"/>
            <a:ext cx="5181600" cy="4351338"/>
          </a:xfrm>
        </p:spPr>
        <p:txBody>
          <a:bodyPr>
            <a:normAutofit fontScale="92500"/>
          </a:bodyPr>
          <a:lstStyle/>
          <a:p>
            <a:pPr marL="801688" marR="0" lvl="0" indent="-80168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defRPr/>
            </a:pPr>
            <a:r>
              <a:rPr lang="en-US" sz="3600" dirty="0" smtClean="0"/>
              <a:t>The Context for High-Leverage Practices</a:t>
            </a:r>
          </a:p>
          <a:p>
            <a:pPr marL="801688" marR="0" lvl="0" indent="-80168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defRPr/>
            </a:pPr>
            <a:r>
              <a:rPr lang="en-US" sz="3600" dirty="0" smtClean="0"/>
              <a:t>What are the HLPs?</a:t>
            </a:r>
          </a:p>
          <a:p>
            <a:pPr marL="801688" marR="0" lvl="0" indent="-80168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defRPr/>
            </a:pPr>
            <a:r>
              <a:rPr lang="en-US" sz="3600" dirty="0" smtClean="0"/>
              <a:t>Professional learning to ensure classroom application</a:t>
            </a:r>
          </a:p>
          <a:p>
            <a:pPr marL="801688" marR="0" lvl="0" indent="-80168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defRPr/>
            </a:pPr>
            <a:r>
              <a:rPr lang="en-US" sz="3600" dirty="0" smtClean="0"/>
              <a:t>Examples from practice</a:t>
            </a:r>
          </a:p>
          <a:p>
            <a:pPr marL="801688" marR="0" lvl="0" indent="-80168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defRPr/>
            </a:pPr>
            <a:r>
              <a:rPr lang="en-US" sz="3600" dirty="0" smtClean="0"/>
              <a:t>Fidelity of HLPs</a:t>
            </a:r>
          </a:p>
          <a:p>
            <a:pPr marL="801688" marR="0" lvl="0" indent="-80168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defRPr/>
            </a:pPr>
            <a:endParaRPr lang="en-US" dirty="0" smtClean="0"/>
          </a:p>
          <a:p>
            <a:pPr marL="801688" marR="0" lvl="0" indent="-80168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defRPr/>
            </a:pPr>
            <a:endParaRPr lang="en-US" dirty="0" smtClean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-9540" r="-95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3411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Abadi MT Condensed Extra Bold"/>
                <a:cs typeface="Abadi MT Condensed Extra Bold"/>
              </a:rPr>
              <a:t>Purposes of Special Education in 1975</a:t>
            </a:r>
            <a:endParaRPr lang="en-US" dirty="0">
              <a:solidFill>
                <a:schemeClr val="bg1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2376" y="2193615"/>
            <a:ext cx="5181600" cy="4351338"/>
          </a:xfrm>
        </p:spPr>
        <p:txBody>
          <a:bodyPr>
            <a:normAutofit/>
          </a:bodyPr>
          <a:lstStyle/>
          <a:p>
            <a:pPr marL="685783" indent="-685783">
              <a:buFont typeface="+mj-lt"/>
              <a:buAutoNum type="arabicPeriod"/>
            </a:pPr>
            <a:r>
              <a:rPr lang="en-US" sz="3600" dirty="0" smtClean="0"/>
              <a:t>FAPE</a:t>
            </a:r>
          </a:p>
          <a:p>
            <a:pPr marL="685783" indent="-685783">
              <a:buFont typeface="+mj-lt"/>
              <a:buAutoNum type="arabicPeriod"/>
            </a:pPr>
            <a:r>
              <a:rPr lang="en-US" sz="3600" dirty="0" smtClean="0"/>
              <a:t>Assure rights</a:t>
            </a:r>
          </a:p>
          <a:p>
            <a:pPr marL="685783" indent="-685783">
              <a:buFont typeface="+mj-lt"/>
              <a:buAutoNum type="arabicPeriod"/>
            </a:pPr>
            <a:r>
              <a:rPr lang="en-US" sz="3600" dirty="0" smtClean="0"/>
              <a:t>Ensure that states and LEAs have what they need to provide services</a:t>
            </a:r>
          </a:p>
          <a:p>
            <a:pPr marL="685783" indent="-685783">
              <a:buFont typeface="+mj-lt"/>
              <a:buAutoNum type="arabicPeriod"/>
            </a:pPr>
            <a:r>
              <a:rPr lang="en-US" sz="3600" dirty="0" smtClean="0"/>
              <a:t>Ensure effectiveness</a:t>
            </a:r>
            <a:endParaRPr lang="en-US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12863" y="1825625"/>
            <a:ext cx="350027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010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en-US" b="1" dirty="0" smtClean="0">
                <a:latin typeface="Abadi MT Condensed Extra Bold"/>
                <a:cs typeface="Abadi MT Condensed Extra Bold"/>
              </a:rPr>
              <a:t>Measuring Effectiveness</a:t>
            </a:r>
            <a:endParaRPr lang="en-US" b="1" dirty="0">
              <a:latin typeface="Abadi MT Condensed Extra Bold"/>
              <a:cs typeface="Abadi MT Condensed Extra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1035050" indent="-1023938">
              <a:buFont typeface="Wingdings" charset="2"/>
              <a:buChar char="Ø"/>
            </a:pPr>
            <a:r>
              <a:rPr lang="en-US" sz="3600" dirty="0" smtClean="0"/>
              <a:t>Historically, effectiveness has been measured through measuring due process requirements.</a:t>
            </a:r>
          </a:p>
          <a:p>
            <a:pPr marL="1035050" indent="-1023938">
              <a:buFont typeface="Wingdings" charset="2"/>
              <a:buChar char="Ø"/>
            </a:pPr>
            <a:r>
              <a:rPr lang="en-US" sz="3600" dirty="0" smtClean="0"/>
              <a:t>Currently, focus is still on a ridiculous number of  individual requirements.</a:t>
            </a:r>
          </a:p>
          <a:p>
            <a:pPr marL="1035050" indent="-1023938">
              <a:buFont typeface="Wingdings" charset="2"/>
              <a:buChar char="Ø"/>
            </a:pPr>
            <a:r>
              <a:rPr lang="en-US" sz="3600" dirty="0" smtClean="0"/>
              <a:t>2004 reauthorization shifted to 20 broad indicators for schools to address.</a:t>
            </a:r>
          </a:p>
          <a:p>
            <a:pPr marL="1035050" indent="-1023938">
              <a:buFont typeface="Wingdings" charset="2"/>
              <a:buChar char="Ø"/>
            </a:pPr>
            <a:r>
              <a:rPr lang="en-US" sz="3600" dirty="0" smtClean="0"/>
              <a:t>Results Driven Accountability is now in place at the Federal level.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621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38200" y="517525"/>
            <a:ext cx="10515600" cy="1325563"/>
          </a:xfrm>
          <a:prstGeom prst="rect">
            <a:avLst/>
          </a:prstGeom>
          <a:solidFill>
            <a:srgbClr val="008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b="1" dirty="0">
              <a:latin typeface="Abadi MT Condensed Extra Bold"/>
              <a:cs typeface="Abadi MT Condensed Extra Bold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23475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badi MT Condensed Extra Bold"/>
                <a:cs typeface="Abadi MT Condensed Extra Bold"/>
              </a:rPr>
              <a:t>Effectiveness: What is the Real Purpose of Special Education?</a:t>
            </a:r>
            <a:endParaRPr lang="en-US" dirty="0">
              <a:solidFill>
                <a:schemeClr val="bg1"/>
              </a:solidFill>
              <a:latin typeface="Abadi MT Condensed Extra Bold"/>
              <a:cs typeface="Abadi MT Condensed Extra 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90143"/>
            <a:ext cx="10515600" cy="4351338"/>
          </a:xfrm>
        </p:spPr>
        <p:txBody>
          <a:bodyPr>
            <a:normAutofit lnSpcReduction="10000"/>
          </a:bodyPr>
          <a:lstStyle/>
          <a:p>
            <a:pPr marL="376757" indent="-376757"/>
            <a:r>
              <a:rPr lang="en-US" dirty="0" smtClean="0"/>
              <a:t>National Assessment of Educational Performance (NAEP) Data</a:t>
            </a:r>
          </a:p>
          <a:p>
            <a:pPr lvl="1"/>
            <a:r>
              <a:rPr lang="en-US" dirty="0" smtClean="0"/>
              <a:t>SWD’s gap remains wide over several years</a:t>
            </a:r>
          </a:p>
          <a:p>
            <a:pPr lvl="1"/>
            <a:r>
              <a:rPr lang="en-US" dirty="0" smtClean="0"/>
              <a:t>Leads to cynicism</a:t>
            </a:r>
          </a:p>
          <a:p>
            <a:pPr marL="455073" indent="-442373"/>
            <a:r>
              <a:rPr lang="en-US" dirty="0" smtClean="0"/>
              <a:t>Graduation data</a:t>
            </a:r>
          </a:p>
          <a:p>
            <a:pPr lvl="1"/>
            <a:r>
              <a:rPr lang="en-US" dirty="0" smtClean="0"/>
              <a:t>National Average is 63%</a:t>
            </a:r>
          </a:p>
          <a:p>
            <a:pPr lvl="1"/>
            <a:r>
              <a:rPr lang="en-US" dirty="0" smtClean="0"/>
              <a:t>Range is 28% - 83%</a:t>
            </a:r>
          </a:p>
          <a:p>
            <a:pPr lvl="1"/>
            <a:r>
              <a:rPr lang="en-US" dirty="0" smtClean="0"/>
              <a:t>Why should it matter where a student lives as to whether or not they're going to achieve a high school diploma ?</a:t>
            </a:r>
          </a:p>
          <a:p>
            <a:pPr marL="455073" indent="-455073"/>
            <a:r>
              <a:rPr lang="en-US" dirty="0" smtClean="0"/>
              <a:t>Employment</a:t>
            </a:r>
          </a:p>
          <a:p>
            <a:pPr lvl="1"/>
            <a:r>
              <a:rPr lang="en-US" dirty="0" smtClean="0"/>
              <a:t>SWD’s exiting school with a diploma have less than a 40% chance of being employed.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759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arallelogram 84"/>
          <p:cNvSpPr/>
          <p:nvPr/>
        </p:nvSpPr>
        <p:spPr>
          <a:xfrm>
            <a:off x="10081841" y="342630"/>
            <a:ext cx="1055676" cy="812831"/>
          </a:xfrm>
          <a:prstGeom prst="parallelogram">
            <a:avLst>
              <a:gd name="adj" fmla="val 73456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algn="ctr"/>
            <a:endParaRPr lang="en-US" sz="1425"/>
          </a:p>
        </p:txBody>
      </p:sp>
      <p:grpSp>
        <p:nvGrpSpPr>
          <p:cNvPr id="3" name="Group 2"/>
          <p:cNvGrpSpPr/>
          <p:nvPr/>
        </p:nvGrpSpPr>
        <p:grpSpPr>
          <a:xfrm>
            <a:off x="2479719" y="227676"/>
            <a:ext cx="8391136" cy="713555"/>
            <a:chOff x="5000032" y="295152"/>
            <a:chExt cx="4156132" cy="507730"/>
          </a:xfrm>
        </p:grpSpPr>
        <p:sp>
          <p:nvSpPr>
            <p:cNvPr id="86" name="Pentagon 85"/>
            <p:cNvSpPr/>
            <p:nvPr/>
          </p:nvSpPr>
          <p:spPr>
            <a:xfrm rot="10800000">
              <a:off x="5143499" y="295152"/>
              <a:ext cx="4012665" cy="507730"/>
            </a:xfrm>
            <a:prstGeom prst="homePlat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50800" dist="1143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425" dirty="0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000032" y="316291"/>
              <a:ext cx="3786170" cy="438581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lIns="68579" tIns="34289" rIns="68579" bIns="34289" rtlCol="0">
              <a:noAutofit/>
            </a:bodyPr>
            <a:lstStyle/>
            <a:p>
              <a:pPr algn="ctr"/>
              <a:r>
                <a:rPr lang="en-US" sz="3000" b="1" dirty="0" smtClean="0">
                  <a:latin typeface="+mj-lt"/>
                </a:rPr>
                <a:t> </a:t>
              </a:r>
              <a:r>
                <a:rPr lang="en-US" sz="3000" b="1" dirty="0" smtClean="0">
                  <a:latin typeface="Abadi MT Condensed Extra Bold"/>
                  <a:cs typeface="Abadi MT Condensed Extra Bold"/>
                </a:rPr>
                <a:t>High-Leverage Practices in Special Education </a:t>
              </a:r>
              <a:endParaRPr lang="en-US" sz="3000" b="1" dirty="0">
                <a:latin typeface="Abadi MT Condensed Extra Bold"/>
                <a:cs typeface="Abadi MT Condensed Extra Bold"/>
              </a:endParaRPr>
            </a:p>
          </p:txBody>
        </p:sp>
      </p:grpSp>
      <p:sp>
        <p:nvSpPr>
          <p:cNvPr id="87" name="Parallelogram 86"/>
          <p:cNvSpPr/>
          <p:nvPr/>
        </p:nvSpPr>
        <p:spPr>
          <a:xfrm flipV="1">
            <a:off x="9481766" y="-3139"/>
            <a:ext cx="1055676" cy="1161345"/>
          </a:xfrm>
          <a:prstGeom prst="parallelogram">
            <a:avLst>
              <a:gd name="adj" fmla="val 55000"/>
            </a:avLst>
          </a:prstGeom>
          <a:solidFill>
            <a:schemeClr val="bg1">
              <a:lumMod val="85000"/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sz="1425"/>
          </a:p>
        </p:txBody>
      </p:sp>
      <p:sp>
        <p:nvSpPr>
          <p:cNvPr id="115" name="Oval 114"/>
          <p:cNvSpPr/>
          <p:nvPr/>
        </p:nvSpPr>
        <p:spPr>
          <a:xfrm>
            <a:off x="1828117" y="2041019"/>
            <a:ext cx="3130830" cy="3218465"/>
          </a:xfrm>
          <a:prstGeom prst="ellipse">
            <a:avLst/>
          </a:prstGeom>
          <a:noFill/>
          <a:ln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018" tIns="37509" rIns="75018" bIns="37509" rtlCol="0" anchor="ctr">
            <a:normAutofit/>
          </a:bodyPr>
          <a:lstStyle/>
          <a:p>
            <a:pPr algn="ctr"/>
            <a:endParaRPr lang="en-US" sz="1425"/>
          </a:p>
        </p:txBody>
      </p:sp>
      <p:sp>
        <p:nvSpPr>
          <p:cNvPr id="116" name="Oval 115"/>
          <p:cNvSpPr/>
          <p:nvPr/>
        </p:nvSpPr>
        <p:spPr>
          <a:xfrm>
            <a:off x="4114929" y="2151154"/>
            <a:ext cx="282149" cy="29004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018" tIns="37509" rIns="75018" bIns="37509" rtlCol="0" anchor="ctr">
            <a:normAutofit fontScale="70000" lnSpcReduction="20000"/>
          </a:bodyPr>
          <a:lstStyle/>
          <a:p>
            <a:pPr algn="ctr"/>
            <a:endParaRPr lang="en-US" sz="1425"/>
          </a:p>
        </p:txBody>
      </p:sp>
      <p:sp>
        <p:nvSpPr>
          <p:cNvPr id="117" name="Oval 116"/>
          <p:cNvSpPr/>
          <p:nvPr/>
        </p:nvSpPr>
        <p:spPr>
          <a:xfrm>
            <a:off x="4831958" y="3702252"/>
            <a:ext cx="282149" cy="290047"/>
          </a:xfrm>
          <a:prstGeom prst="ellipse">
            <a:avLst/>
          </a:prstGeom>
          <a:solidFill>
            <a:schemeClr val="accent3">
              <a:lumMod val="75000"/>
              <a:lumOff val="25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018" tIns="37509" rIns="75018" bIns="37509" rtlCol="0" anchor="ctr">
            <a:normAutofit fontScale="70000" lnSpcReduction="20000"/>
          </a:bodyPr>
          <a:lstStyle/>
          <a:p>
            <a:pPr algn="ctr"/>
            <a:endParaRPr lang="en-US" sz="1425"/>
          </a:p>
        </p:txBody>
      </p:sp>
      <p:sp>
        <p:nvSpPr>
          <p:cNvPr id="118" name="Oval 117"/>
          <p:cNvSpPr/>
          <p:nvPr/>
        </p:nvSpPr>
        <p:spPr>
          <a:xfrm>
            <a:off x="3737982" y="5053015"/>
            <a:ext cx="282149" cy="290047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018" tIns="37509" rIns="75018" bIns="37509" rtlCol="0" anchor="ctr">
            <a:normAutofit fontScale="70000" lnSpcReduction="20000"/>
          </a:bodyPr>
          <a:lstStyle/>
          <a:p>
            <a:pPr algn="ctr"/>
            <a:endParaRPr lang="en-US" sz="1425"/>
          </a:p>
        </p:txBody>
      </p:sp>
      <p:sp>
        <p:nvSpPr>
          <p:cNvPr id="120" name="Oval 119"/>
          <p:cNvSpPr/>
          <p:nvPr/>
        </p:nvSpPr>
        <p:spPr>
          <a:xfrm>
            <a:off x="2018947" y="2237189"/>
            <a:ext cx="2749172" cy="2826125"/>
          </a:xfrm>
          <a:prstGeom prst="ellipse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018" tIns="37509" rIns="75018" bIns="37509" rtlCol="0" anchor="ctr">
            <a:normAutofit/>
          </a:bodyPr>
          <a:lstStyle/>
          <a:p>
            <a:pPr algn="ctr"/>
            <a:endParaRPr lang="en-US" sz="1425"/>
          </a:p>
        </p:txBody>
      </p:sp>
      <p:sp>
        <p:nvSpPr>
          <p:cNvPr id="121" name="Oval 120"/>
          <p:cNvSpPr/>
          <p:nvPr/>
        </p:nvSpPr>
        <p:spPr>
          <a:xfrm>
            <a:off x="2217414" y="2441209"/>
            <a:ext cx="2352239" cy="241808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018" tIns="37509" rIns="75018" bIns="37509" rtlCol="0" anchor="ctr">
            <a:normAutofit/>
          </a:bodyPr>
          <a:lstStyle/>
          <a:p>
            <a:pPr algn="ctr"/>
            <a:endParaRPr lang="en-US" sz="1425"/>
          </a:p>
        </p:txBody>
      </p:sp>
      <p:grpSp>
        <p:nvGrpSpPr>
          <p:cNvPr id="122" name="Group 121"/>
          <p:cNvGrpSpPr/>
          <p:nvPr/>
        </p:nvGrpSpPr>
        <p:grpSpPr>
          <a:xfrm rot="19776916">
            <a:off x="2391553" y="2620222"/>
            <a:ext cx="2003963" cy="2060056"/>
            <a:chOff x="6461955" y="1713732"/>
            <a:chExt cx="2423595" cy="2423595"/>
          </a:xfrm>
        </p:grpSpPr>
        <p:sp>
          <p:nvSpPr>
            <p:cNvPr id="123" name="Oval 122"/>
            <p:cNvSpPr/>
            <p:nvPr/>
          </p:nvSpPr>
          <p:spPr>
            <a:xfrm>
              <a:off x="6461955" y="1713732"/>
              <a:ext cx="2423595" cy="2423595"/>
            </a:xfrm>
            <a:prstGeom prst="ellipse">
              <a:avLst/>
            </a:prstGeom>
            <a:gradFill flip="none" rotWithShape="1">
              <a:gsLst>
                <a:gs pos="75000">
                  <a:srgbClr val="F8F8F8">
                    <a:lumMod val="56000"/>
                  </a:srgbClr>
                </a:gs>
                <a:gs pos="0">
                  <a:schemeClr val="bg1">
                    <a:lumMod val="85000"/>
                  </a:schemeClr>
                </a:gs>
                <a:gs pos="38000">
                  <a:schemeClr val="bg1">
                    <a:lumMod val="50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  <a:ln w="12700" cap="rnd" cmpd="sng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96667">
                    <a:schemeClr val="bg1">
                      <a:lumMod val="85000"/>
                    </a:schemeClr>
                  </a:gs>
                  <a:gs pos="50000">
                    <a:schemeClr val="bg1">
                      <a:lumMod val="65000"/>
                    </a:schemeClr>
                  </a:gs>
                </a:gsLst>
                <a:lin ang="5400000" scaled="0"/>
              </a:gradFill>
              <a:prstDash val="sysDash"/>
              <a:beve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h="19050" prst="angle"/>
              <a:bevelB w="698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425" dirty="0"/>
            </a:p>
          </p:txBody>
        </p:sp>
        <p:sp>
          <p:nvSpPr>
            <p:cNvPr id="124" name="Chevron 123"/>
            <p:cNvSpPr/>
            <p:nvPr/>
          </p:nvSpPr>
          <p:spPr>
            <a:xfrm rot="18000000">
              <a:off x="7986051" y="1962126"/>
              <a:ext cx="308065" cy="326605"/>
            </a:xfrm>
            <a:prstGeom prst="chevron">
              <a:avLst/>
            </a:prstGeom>
            <a:solidFill>
              <a:schemeClr val="bg1">
                <a:lumMod val="95000"/>
                <a:alpha val="42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fontScale="92500" lnSpcReduction="10000"/>
            </a:bodyPr>
            <a:lstStyle/>
            <a:p>
              <a:pPr algn="ctr"/>
              <a:endParaRPr lang="en-US" sz="1425">
                <a:solidFill>
                  <a:schemeClr val="tx1"/>
                </a:solidFill>
              </a:endParaRPr>
            </a:p>
          </p:txBody>
        </p:sp>
      </p:grpSp>
      <p:sp>
        <p:nvSpPr>
          <p:cNvPr id="125" name="TextBox 124"/>
          <p:cNvSpPr txBox="1"/>
          <p:nvPr/>
        </p:nvSpPr>
        <p:spPr>
          <a:xfrm>
            <a:off x="2479719" y="3437625"/>
            <a:ext cx="1840883" cy="422001"/>
          </a:xfrm>
          <a:prstGeom prst="rect">
            <a:avLst/>
          </a:prstGeom>
          <a:noFill/>
        </p:spPr>
        <p:txBody>
          <a:bodyPr wrap="square" lIns="75018" tIns="37509" rIns="75018" bIns="37509" rtlCol="0">
            <a:normAutofit lnSpcReduction="10000"/>
          </a:bodyPr>
          <a:lstStyle/>
          <a:p>
            <a:pPr algn="ctr"/>
            <a:r>
              <a:rPr lang="en-US" sz="2325" b="1" dirty="0" smtClean="0">
                <a:solidFill>
                  <a:schemeClr val="bg1"/>
                </a:solidFill>
              </a:rPr>
              <a:t>HLP’s</a:t>
            </a:r>
            <a:endParaRPr lang="en-US" sz="2325" b="1" dirty="0">
              <a:solidFill>
                <a:schemeClr val="bg1"/>
              </a:solidFill>
            </a:endParaRPr>
          </a:p>
        </p:txBody>
      </p:sp>
      <p:cxnSp>
        <p:nvCxnSpPr>
          <p:cNvPr id="126" name="Straight Connector 125"/>
          <p:cNvCxnSpPr>
            <a:stCxn id="116" idx="7"/>
          </p:cNvCxnSpPr>
          <p:nvPr/>
        </p:nvCxnSpPr>
        <p:spPr>
          <a:xfrm flipV="1">
            <a:off x="4355758" y="1215483"/>
            <a:ext cx="602819" cy="978146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>
            <a:off x="4958949" y="1216427"/>
            <a:ext cx="445088" cy="0"/>
          </a:xfrm>
          <a:prstGeom prst="line">
            <a:avLst/>
          </a:prstGeom>
          <a:ln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/>
          <p:cNvSpPr txBox="1"/>
          <p:nvPr/>
        </p:nvSpPr>
        <p:spPr>
          <a:xfrm>
            <a:off x="5452679" y="1008705"/>
            <a:ext cx="2466955" cy="432617"/>
          </a:xfrm>
          <a:prstGeom prst="rect">
            <a:avLst/>
          </a:prstGeom>
          <a:noFill/>
        </p:spPr>
        <p:txBody>
          <a:bodyPr wrap="square" lIns="75018" tIns="37509" rIns="75018" bIns="37509" rtlCol="0">
            <a:noAutofit/>
          </a:bodyPr>
          <a:lstStyle/>
          <a:p>
            <a:r>
              <a:rPr lang="en-US" sz="2800" dirty="0" smtClean="0">
                <a:solidFill>
                  <a:schemeClr val="accent2"/>
                </a:solidFill>
              </a:rPr>
              <a:t>Collaboration</a:t>
            </a:r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5913005" y="1444863"/>
            <a:ext cx="4957851" cy="1267892"/>
          </a:xfrm>
          <a:prstGeom prst="rect">
            <a:avLst/>
          </a:prstGeom>
          <a:noFill/>
        </p:spPr>
        <p:txBody>
          <a:bodyPr wrap="square" lIns="75018" tIns="37509" rIns="75018" bIns="37509" rtlCol="0">
            <a:no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Professionals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Effective meetings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Families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30" name="Straight Connector 129"/>
          <p:cNvCxnSpPr/>
          <p:nvPr/>
        </p:nvCxnSpPr>
        <p:spPr>
          <a:xfrm flipV="1">
            <a:off x="5111898" y="3275735"/>
            <a:ext cx="304734" cy="387711"/>
          </a:xfrm>
          <a:prstGeom prst="line">
            <a:avLst/>
          </a:prstGeom>
          <a:ln>
            <a:solidFill>
              <a:schemeClr val="accent3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>
            <a:off x="5452679" y="3275735"/>
            <a:ext cx="1677010" cy="0"/>
          </a:xfrm>
          <a:prstGeom prst="line">
            <a:avLst/>
          </a:prstGeom>
          <a:ln>
            <a:solidFill>
              <a:schemeClr val="accent3">
                <a:lumMod val="75000"/>
                <a:lumOff val="2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TextBox 131"/>
          <p:cNvSpPr txBox="1"/>
          <p:nvPr/>
        </p:nvSpPr>
        <p:spPr>
          <a:xfrm>
            <a:off x="7380894" y="3072468"/>
            <a:ext cx="2761045" cy="422001"/>
          </a:xfrm>
          <a:prstGeom prst="rect">
            <a:avLst/>
          </a:prstGeom>
          <a:noFill/>
        </p:spPr>
        <p:txBody>
          <a:bodyPr wrap="square" lIns="75018" tIns="37509" rIns="75018" bIns="37509" rtlCol="0">
            <a:noAutofit/>
          </a:bodyPr>
          <a:lstStyle/>
          <a:p>
            <a:r>
              <a:rPr lang="en-US" sz="2800" dirty="0" smtClean="0"/>
              <a:t>Assessment</a:t>
            </a:r>
            <a:endParaRPr lang="en-US" sz="2800" dirty="0"/>
          </a:p>
        </p:txBody>
      </p:sp>
      <p:sp>
        <p:nvSpPr>
          <p:cNvPr id="133" name="TextBox 132"/>
          <p:cNvSpPr txBox="1"/>
          <p:nvPr/>
        </p:nvSpPr>
        <p:spPr>
          <a:xfrm>
            <a:off x="7811646" y="3573284"/>
            <a:ext cx="2725796" cy="1376183"/>
          </a:xfrm>
          <a:prstGeom prst="rect">
            <a:avLst/>
          </a:prstGeom>
          <a:noFill/>
        </p:spPr>
        <p:txBody>
          <a:bodyPr wrap="square" lIns="75018" tIns="37509" rIns="75018" bIns="37509" rtlCol="0">
            <a:no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Multiple Sources</a:t>
            </a:r>
          </a:p>
          <a:p>
            <a:pPr marL="171450" indent="-171450">
              <a:buFont typeface="Arial" charset="0"/>
              <a:buChar char="•"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Interpret and communicate</a:t>
            </a:r>
          </a:p>
          <a:p>
            <a:pPr marL="171450" indent="-171450">
              <a:buFont typeface="Arial" charset="0"/>
              <a:buChar char="•"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Link to instruction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34" name="Straight Connector 133"/>
          <p:cNvCxnSpPr/>
          <p:nvPr/>
        </p:nvCxnSpPr>
        <p:spPr>
          <a:xfrm>
            <a:off x="3999576" y="5356007"/>
            <a:ext cx="753893" cy="253705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 flipV="1">
            <a:off x="4753469" y="5597273"/>
            <a:ext cx="445088" cy="0"/>
          </a:xfrm>
          <a:prstGeom prst="line">
            <a:avLst/>
          </a:prstGeom>
          <a:ln>
            <a:solidFill>
              <a:schemeClr val="accent4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TextBox 135"/>
          <p:cNvSpPr txBox="1"/>
          <p:nvPr/>
        </p:nvSpPr>
        <p:spPr>
          <a:xfrm>
            <a:off x="5330697" y="4977942"/>
            <a:ext cx="3974303" cy="422001"/>
          </a:xfrm>
          <a:prstGeom prst="rect">
            <a:avLst/>
          </a:prstGeom>
          <a:noFill/>
        </p:spPr>
        <p:txBody>
          <a:bodyPr wrap="square" lIns="75018" tIns="37509" rIns="75018" bIns="37509" rtlCol="0">
            <a:noAutofit/>
          </a:bodyPr>
          <a:lstStyle/>
          <a:p>
            <a:r>
              <a:rPr lang="en-US" sz="2800" dirty="0" smtClean="0">
                <a:solidFill>
                  <a:schemeClr val="accent4"/>
                </a:solidFill>
              </a:rPr>
              <a:t>Behavioral Practices</a:t>
            </a:r>
            <a:endParaRPr lang="en-US" sz="2800" dirty="0">
              <a:solidFill>
                <a:schemeClr val="accent4"/>
              </a:solidFill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5779699" y="5407907"/>
            <a:ext cx="4517990" cy="1236035"/>
          </a:xfrm>
          <a:prstGeom prst="rect">
            <a:avLst/>
          </a:prstGeom>
          <a:noFill/>
        </p:spPr>
        <p:txBody>
          <a:bodyPr wrap="square" lIns="75018" tIns="37509" rIns="75018" bIns="37509" rtlCol="0">
            <a:no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Learning Environment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Feedback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Teach social behavior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FBA’s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38" name="Straight Connector 137"/>
          <p:cNvCxnSpPr>
            <a:endCxn id="66" idx="0"/>
          </p:cNvCxnSpPr>
          <p:nvPr/>
        </p:nvCxnSpPr>
        <p:spPr>
          <a:xfrm flipH="1">
            <a:off x="2541147" y="1303582"/>
            <a:ext cx="38023" cy="818245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>
            <a:off x="1818523" y="1298871"/>
            <a:ext cx="760646" cy="17191"/>
          </a:xfrm>
          <a:prstGeom prst="line">
            <a:avLst/>
          </a:prstGeom>
          <a:ln>
            <a:solidFill>
              <a:schemeClr val="accent6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TextBox 139"/>
          <p:cNvSpPr txBox="1"/>
          <p:nvPr/>
        </p:nvSpPr>
        <p:spPr>
          <a:xfrm>
            <a:off x="127413" y="944460"/>
            <a:ext cx="2956132" cy="422001"/>
          </a:xfrm>
          <a:prstGeom prst="rect">
            <a:avLst/>
          </a:prstGeom>
          <a:noFill/>
        </p:spPr>
        <p:txBody>
          <a:bodyPr wrap="square" lIns="75018" tIns="37509" rIns="75018" bIns="37509" rtlCol="0">
            <a:noAutofit/>
          </a:bodyPr>
          <a:lstStyle/>
          <a:p>
            <a:r>
              <a:rPr lang="en-US" sz="2800" dirty="0" smtClean="0">
                <a:solidFill>
                  <a:schemeClr val="accent6"/>
                </a:solidFill>
              </a:rPr>
              <a:t>Instruction</a:t>
            </a:r>
            <a:endParaRPr lang="en-US" sz="2800" dirty="0">
              <a:solidFill>
                <a:schemeClr val="accent6"/>
              </a:solidFill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127413" y="1567146"/>
            <a:ext cx="2749414" cy="5072781"/>
          </a:xfrm>
          <a:prstGeom prst="rect">
            <a:avLst/>
          </a:prstGeom>
          <a:noFill/>
        </p:spPr>
        <p:txBody>
          <a:bodyPr wrap="square" lIns="75018" tIns="37509" rIns="75018" bIns="37509" rtlCol="0">
            <a:no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Long and short-term goals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Design instruction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Adapt tasks and materials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Metacognitive strategies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Scaffolded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supports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Explicit instruction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Flexible grouping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Active engagement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Assistive Technology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Intensive Instruction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Maintain and generalize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Feedback</a:t>
            </a:r>
          </a:p>
          <a:p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2400072" y="2121827"/>
            <a:ext cx="282149" cy="290047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018" tIns="37509" rIns="75018" bIns="37509" rtlCol="0" anchor="ctr">
            <a:normAutofit fontScale="70000" lnSpcReduction="20000"/>
          </a:bodyPr>
          <a:lstStyle/>
          <a:p>
            <a:pPr algn="ctr"/>
            <a:endParaRPr lang="en-US" sz="1425"/>
          </a:p>
        </p:txBody>
      </p:sp>
    </p:spTree>
    <p:extLst>
      <p:ext uri="{BB962C8B-B14F-4D97-AF65-F5344CB8AC3E}">
        <p14:creationId xmlns:p14="http://schemas.microsoft.com/office/powerpoint/2010/main" val="321826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2" decel="41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00000">
                                      <p:cBhvr>
                                        <p:cTn id="3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00000">
                                      <p:cBhvr>
                                        <p:cTn id="5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00000">
                                      <p:cBhvr>
                                        <p:cTn id="7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7" grpId="0" animBg="1"/>
      <p:bldP spid="128" grpId="0"/>
      <p:bldP spid="129" grpId="0"/>
      <p:bldP spid="132" grpId="0"/>
      <p:bldP spid="133" grpId="0"/>
      <p:bldP spid="136" grpId="0"/>
      <p:bldP spid="137" grpId="0"/>
      <p:bldP spid="140" grpId="0"/>
      <p:bldP spid="1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5744" y="43747"/>
            <a:ext cx="8229600" cy="679508"/>
          </a:xfrm>
        </p:spPr>
        <p:txBody>
          <a:bodyPr>
            <a:normAutofit/>
          </a:bodyPr>
          <a:lstStyle/>
          <a:p>
            <a:pPr algn="ctr"/>
            <a:r>
              <a:rPr lang="en-US" sz="3800" b="1" dirty="0" smtClean="0">
                <a:latin typeface="Abadi MT Condensed Extra Bold"/>
                <a:cs typeface="Abadi MT Condensed Extra Bold"/>
              </a:rPr>
              <a:t>7 Elements of Fidelity of </a:t>
            </a:r>
            <a:r>
              <a:rPr lang="en-US" sz="3800" b="1" dirty="0" smtClean="0">
                <a:solidFill>
                  <a:srgbClr val="FF0000"/>
                </a:solidFill>
                <a:latin typeface="Abadi MT Condensed Extra Bold"/>
                <a:cs typeface="Abadi MT Condensed Extra Bold"/>
              </a:rPr>
              <a:t>Programs</a:t>
            </a:r>
            <a:endParaRPr lang="en-US" sz="3800" b="1" dirty="0">
              <a:solidFill>
                <a:srgbClr val="FF0000"/>
              </a:solidFill>
              <a:latin typeface="Abadi MT Condensed Extra Bold"/>
              <a:cs typeface="Abadi MT Condensed Extra Bold"/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/>
          </p:nvPr>
        </p:nvGraphicFramePr>
        <p:xfrm>
          <a:off x="2667000" y="1251185"/>
          <a:ext cx="63246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7"/>
          <p:cNvSpPr txBox="1"/>
          <p:nvPr/>
        </p:nvSpPr>
        <p:spPr>
          <a:xfrm>
            <a:off x="8539772" y="2119300"/>
            <a:ext cx="32053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prstClr val="black"/>
                </a:solidFill>
              </a:rPr>
              <a:t>Student Engagement: </a:t>
            </a:r>
            <a:r>
              <a:rPr lang="en-US" sz="2400" dirty="0">
                <a:solidFill>
                  <a:prstClr val="black"/>
                </a:solidFill>
              </a:rPr>
              <a:t>How Engaged &amp; Involved in Intervention/ </a:t>
            </a:r>
            <a:br>
              <a:rPr lang="en-US" sz="2400" dirty="0">
                <a:solidFill>
                  <a:prstClr val="black"/>
                </a:solidFill>
              </a:rPr>
            </a:br>
            <a:r>
              <a:rPr lang="en-US" sz="2400" dirty="0">
                <a:solidFill>
                  <a:prstClr val="black"/>
                </a:solidFill>
              </a:rPr>
              <a:t>Activity?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98421" y="4538360"/>
            <a:ext cx="324705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4BACC6">
                  <a:lumMod val="75000"/>
                </a:srgbClr>
              </a:buClr>
            </a:pPr>
            <a:r>
              <a:rPr lang="en-US" sz="2400" b="1" dirty="0">
                <a:solidFill>
                  <a:prstClr val="black"/>
                </a:solidFill>
              </a:rPr>
              <a:t>Exposure/</a:t>
            </a:r>
            <a:br>
              <a:rPr lang="en-US" sz="2400" b="1" dirty="0">
                <a:solidFill>
                  <a:prstClr val="black"/>
                </a:solidFill>
              </a:rPr>
            </a:br>
            <a:r>
              <a:rPr lang="en-US" sz="2400" b="1" dirty="0">
                <a:solidFill>
                  <a:prstClr val="black"/>
                </a:solidFill>
              </a:rPr>
              <a:t>Duration: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endParaRPr lang="en-US" sz="2400" dirty="0" smtClean="0">
              <a:solidFill>
                <a:prstClr val="black"/>
              </a:solidFill>
            </a:endParaRPr>
          </a:p>
          <a:p>
            <a:pPr>
              <a:buClr>
                <a:srgbClr val="4BACC6">
                  <a:lumMod val="75000"/>
                </a:srgbClr>
              </a:buClr>
            </a:pPr>
            <a:r>
              <a:rPr lang="en-US" sz="2400" dirty="0" smtClean="0">
                <a:solidFill>
                  <a:prstClr val="black"/>
                </a:solidFill>
              </a:rPr>
              <a:t>How often </a:t>
            </a:r>
            <a:r>
              <a:rPr lang="en-US" sz="2400" dirty="0">
                <a:solidFill>
                  <a:prstClr val="black"/>
                </a:solidFill>
              </a:rPr>
              <a:t>student </a:t>
            </a:r>
            <a:endParaRPr lang="en-US" sz="2400" dirty="0" smtClean="0">
              <a:solidFill>
                <a:prstClr val="black"/>
              </a:solidFill>
            </a:endParaRPr>
          </a:p>
          <a:p>
            <a:pPr>
              <a:buClr>
                <a:srgbClr val="4BACC6">
                  <a:lumMod val="75000"/>
                </a:srgbClr>
              </a:buClr>
            </a:pPr>
            <a:r>
              <a:rPr lang="en-US" sz="2400" dirty="0" smtClean="0">
                <a:solidFill>
                  <a:prstClr val="black"/>
                </a:solidFill>
              </a:rPr>
              <a:t>receives </a:t>
            </a:r>
            <a:r>
              <a:rPr lang="en-US" sz="2400" dirty="0">
                <a:solidFill>
                  <a:prstClr val="black"/>
                </a:solidFill>
              </a:rPr>
              <a:t>intervention? </a:t>
            </a:r>
            <a:br>
              <a:rPr lang="en-US" sz="2400" dirty="0">
                <a:solidFill>
                  <a:prstClr val="black"/>
                </a:solidFill>
              </a:rPr>
            </a:br>
            <a:r>
              <a:rPr lang="en-US" sz="2400" dirty="0">
                <a:solidFill>
                  <a:prstClr val="black"/>
                </a:solidFill>
              </a:rPr>
              <a:t>How long? </a:t>
            </a:r>
          </a:p>
        </p:txBody>
      </p:sp>
      <p:sp>
        <p:nvSpPr>
          <p:cNvPr id="11" name="TextBox 7"/>
          <p:cNvSpPr txBox="1"/>
          <p:nvPr/>
        </p:nvSpPr>
        <p:spPr>
          <a:xfrm>
            <a:off x="301336" y="728160"/>
            <a:ext cx="328969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>
              <a:buClr>
                <a:srgbClr val="4BACC6">
                  <a:lumMod val="75000"/>
                </a:srgbClr>
              </a:buClr>
            </a:pPr>
            <a:r>
              <a:rPr lang="en-US" sz="2400" b="1" dirty="0">
                <a:solidFill>
                  <a:prstClr val="black"/>
                </a:solidFill>
              </a:rPr>
              <a:t>Need Well-Defined: </a:t>
            </a:r>
            <a:endParaRPr lang="en-US" sz="2400" b="1" dirty="0" smtClean="0">
              <a:solidFill>
                <a:prstClr val="black"/>
              </a:solidFill>
            </a:endParaRPr>
          </a:p>
          <a:p>
            <a:pPr algn="r">
              <a:buClr>
                <a:srgbClr val="4BACC6">
                  <a:lumMod val="75000"/>
                </a:srgbClr>
              </a:buClr>
            </a:pPr>
            <a:r>
              <a:rPr lang="en-US" sz="2400" dirty="0" smtClean="0">
                <a:solidFill>
                  <a:prstClr val="black"/>
                </a:solidFill>
              </a:rPr>
              <a:t>Specificity </a:t>
            </a:r>
            <a:r>
              <a:rPr lang="en-US" sz="2400" dirty="0">
                <a:solidFill>
                  <a:prstClr val="black"/>
                </a:solidFill>
              </a:rPr>
              <a:t>to Identify </a:t>
            </a:r>
          </a:p>
          <a:p>
            <a:pPr algn="r">
              <a:buClr>
                <a:srgbClr val="4BACC6">
                  <a:lumMod val="75000"/>
                </a:srgbClr>
              </a:buClr>
            </a:pPr>
            <a:r>
              <a:rPr lang="en-US" sz="2400" dirty="0">
                <a:solidFill>
                  <a:prstClr val="black"/>
                </a:solidFill>
              </a:rPr>
              <a:t>Intervention?</a:t>
            </a:r>
          </a:p>
        </p:txBody>
      </p:sp>
      <p:sp>
        <p:nvSpPr>
          <p:cNvPr id="12" name="TextBox 7"/>
          <p:cNvSpPr txBox="1"/>
          <p:nvPr/>
        </p:nvSpPr>
        <p:spPr>
          <a:xfrm>
            <a:off x="56139" y="4068438"/>
            <a:ext cx="32204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b="1" dirty="0">
                <a:solidFill>
                  <a:prstClr val="black"/>
                </a:solidFill>
              </a:rPr>
              <a:t>Interventionist Engagement: </a:t>
            </a:r>
            <a:br>
              <a:rPr lang="en-US" sz="2400" b="1" dirty="0">
                <a:solidFill>
                  <a:prstClr val="black"/>
                </a:solidFill>
              </a:rPr>
            </a:br>
            <a:r>
              <a:rPr lang="en-US" sz="2400" dirty="0">
                <a:solidFill>
                  <a:prstClr val="black"/>
                </a:solidFill>
              </a:rPr>
              <a:t>How Accept-</a:t>
            </a:r>
            <a:br>
              <a:rPr lang="en-US" sz="2400" dirty="0">
                <a:solidFill>
                  <a:prstClr val="black"/>
                </a:solidFill>
              </a:rPr>
            </a:br>
            <a:r>
              <a:rPr lang="en-US" sz="2400" dirty="0">
                <a:solidFill>
                  <a:prstClr val="black"/>
                </a:solidFill>
              </a:rPr>
              <a:t>able is Intervention/ </a:t>
            </a:r>
            <a:br>
              <a:rPr lang="en-US" sz="2400" dirty="0">
                <a:solidFill>
                  <a:prstClr val="black"/>
                </a:solidFill>
              </a:rPr>
            </a:br>
            <a:r>
              <a:rPr lang="en-US" sz="2400" dirty="0">
                <a:solidFill>
                  <a:prstClr val="black"/>
                </a:solidFill>
              </a:rPr>
              <a:t>Activity? </a:t>
            </a:r>
            <a:br>
              <a:rPr lang="en-US" sz="2400" dirty="0">
                <a:solidFill>
                  <a:prstClr val="black"/>
                </a:solidFill>
              </a:rPr>
            </a:br>
            <a:r>
              <a:rPr lang="en-US" sz="2400" dirty="0">
                <a:solidFill>
                  <a:prstClr val="black"/>
                </a:solidFill>
              </a:rPr>
              <a:t>Bought In?</a:t>
            </a:r>
          </a:p>
        </p:txBody>
      </p:sp>
      <p:sp>
        <p:nvSpPr>
          <p:cNvPr id="15" name="TextBox 7"/>
          <p:cNvSpPr txBox="1"/>
          <p:nvPr/>
        </p:nvSpPr>
        <p:spPr>
          <a:xfrm>
            <a:off x="7684514" y="801674"/>
            <a:ext cx="45074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prstClr val="black"/>
                </a:solidFill>
              </a:rPr>
              <a:t>Adherence:</a:t>
            </a:r>
            <a:r>
              <a:rPr lang="en-US" sz="2400" dirty="0">
                <a:solidFill>
                  <a:prstClr val="black"/>
                </a:solidFill>
              </a:rPr>
              <a:t> How well </a:t>
            </a:r>
            <a:endParaRPr lang="en-US" sz="2400" dirty="0" smtClean="0">
              <a:solidFill>
                <a:prstClr val="black"/>
              </a:solidFill>
            </a:endParaRPr>
          </a:p>
          <a:p>
            <a:r>
              <a:rPr lang="en-US" sz="2400" dirty="0" smtClean="0">
                <a:solidFill>
                  <a:prstClr val="black"/>
                </a:solidFill>
              </a:rPr>
              <a:t>sticking </a:t>
            </a:r>
            <a:r>
              <a:rPr lang="en-US" sz="2400" dirty="0">
                <a:solidFill>
                  <a:prstClr val="black"/>
                </a:solidFill>
              </a:rPr>
              <a:t>to procedure/plan?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9017" y="2257095"/>
            <a:ext cx="28465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prstClr val="black"/>
                </a:solidFill>
              </a:rPr>
              <a:t>Program </a:t>
            </a:r>
          </a:p>
          <a:p>
            <a:pPr algn="r"/>
            <a:r>
              <a:rPr lang="en-US" sz="2400" b="1" dirty="0">
                <a:solidFill>
                  <a:prstClr val="black"/>
                </a:solidFill>
              </a:rPr>
              <a:t>Specificity: </a:t>
            </a:r>
            <a:r>
              <a:rPr lang="en-US" sz="2400" dirty="0">
                <a:solidFill>
                  <a:prstClr val="black"/>
                </a:solidFill>
              </a:rPr>
              <a:t>Intervention </a:t>
            </a:r>
            <a:r>
              <a:rPr lang="en-US" sz="2400" dirty="0" smtClean="0">
                <a:solidFill>
                  <a:prstClr val="black"/>
                </a:solidFill>
              </a:rPr>
              <a:t>Evidence-Based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91029" y="4058292"/>
            <a:ext cx="20058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white"/>
                </a:solidFill>
              </a:rPr>
              <a:t>Interventionist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sz="2400" b="1" dirty="0">
                <a:solidFill>
                  <a:prstClr val="white"/>
                </a:solidFill>
              </a:rPr>
              <a:t>Engage-</a:t>
            </a:r>
            <a:br>
              <a:rPr lang="en-US" sz="2400" b="1" dirty="0">
                <a:solidFill>
                  <a:prstClr val="white"/>
                </a:solidFill>
              </a:rPr>
            </a:br>
            <a:r>
              <a:rPr lang="en-US" sz="2400" b="1" dirty="0" err="1">
                <a:solidFill>
                  <a:prstClr val="white"/>
                </a:solidFill>
              </a:rPr>
              <a:t>ment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34709" y="2872570"/>
            <a:ext cx="18729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prstClr val="black"/>
                </a:solidFill>
              </a:rPr>
              <a:t>Student Engagement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52780" y="2808712"/>
            <a:ext cx="2573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 </a:t>
            </a:r>
            <a:b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Specificity</a:t>
            </a:r>
            <a:endParaRPr lang="en-US" sz="24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40145" y="4197198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Exposure/</a:t>
            </a:r>
            <a:br>
              <a:rPr lang="en-US" sz="2400" b="1" dirty="0">
                <a:solidFill>
                  <a:prstClr val="black"/>
                </a:solidFill>
              </a:rPr>
            </a:br>
            <a:r>
              <a:rPr lang="en-US" sz="2400" b="1" dirty="0">
                <a:solidFill>
                  <a:prstClr val="black"/>
                </a:solidFill>
              </a:rPr>
              <a:t>Duration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882380" y="1814960"/>
            <a:ext cx="1732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Adherence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00284" y="1545210"/>
            <a:ext cx="137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</a:rPr>
              <a:t>Need Well Defined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75891" y="5034091"/>
            <a:ext cx="17320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</a:rPr>
              <a:t>Training &amp; Support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23767" y="5910609"/>
            <a:ext cx="359063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</a:rPr>
              <a:t>Training &amp; Support: </a:t>
            </a:r>
            <a:endParaRPr lang="en-US" sz="2400" b="1" dirty="0" smtClean="0">
              <a:solidFill>
                <a:prstClr val="black"/>
              </a:solidFill>
            </a:endParaRPr>
          </a:p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At </a:t>
            </a:r>
            <a:r>
              <a:rPr lang="en-US" sz="2400" dirty="0">
                <a:solidFill>
                  <a:prstClr val="black"/>
                </a:solidFill>
              </a:rPr>
              <a:t>criterion w/follow-up?</a:t>
            </a:r>
          </a:p>
          <a:p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2" name="Curved Right Arrow 1"/>
          <p:cNvSpPr/>
          <p:nvPr/>
        </p:nvSpPr>
        <p:spPr>
          <a:xfrm>
            <a:off x="3276600" y="1467576"/>
            <a:ext cx="1153537" cy="4508010"/>
          </a:xfrm>
          <a:prstGeom prst="curved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Curved Right Arrow 23"/>
          <p:cNvSpPr/>
          <p:nvPr/>
        </p:nvSpPr>
        <p:spPr>
          <a:xfrm rot="10800000">
            <a:off x="7244884" y="1366179"/>
            <a:ext cx="1153537" cy="4508010"/>
          </a:xfrm>
          <a:prstGeom prst="curved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10007181" y="4575556"/>
            <a:ext cx="37074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black"/>
                </a:solidFill>
              </a:rPr>
              <a:t>Coulter &amp; Gibbons, 2017</a:t>
            </a:r>
            <a:endParaRPr lang="en-US" sz="2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82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3" grpId="0"/>
      <p:bldP spid="17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30500" y="709430"/>
            <a:ext cx="83036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en-US" sz="6000" dirty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What Works in </a:t>
            </a:r>
            <a:endParaRPr lang="en-US" altLang="en-US" sz="6000" dirty="0" smtClean="0">
              <a:solidFill>
                <a:srgbClr val="000000"/>
              </a:solidFill>
              <a:latin typeface="Abadi MT Condensed Extra Bold"/>
              <a:cs typeface="Abadi MT Condensed Extra Bold"/>
            </a:endParaRPr>
          </a:p>
          <a:p>
            <a:pPr algn="r"/>
            <a:r>
              <a:rPr lang="en-US" altLang="en-US" sz="6000" dirty="0" smtClean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Teaching </a:t>
            </a:r>
            <a:r>
              <a:rPr lang="en-US" altLang="en-US" sz="6000" dirty="0">
                <a:solidFill>
                  <a:srgbClr val="000000"/>
                </a:solidFill>
                <a:latin typeface="Abadi MT Condensed Extra Bold"/>
                <a:cs typeface="Abadi MT Condensed Extra Bold"/>
              </a:rPr>
              <a:t>Adults?</a:t>
            </a:r>
            <a:endParaRPr lang="en-US" sz="6000" dirty="0">
              <a:solidFill>
                <a:srgbClr val="000000"/>
              </a:solidFill>
              <a:latin typeface="Abadi MT Condensed Extra Bold"/>
              <a:cs typeface="Abadi MT Condensed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1332996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usiness_Man_co_47">
  <a:themeElements>
    <a:clrScheme name="Business_Man_co_47 13">
      <a:dk1>
        <a:srgbClr val="000000"/>
      </a:dk1>
      <a:lt1>
        <a:srgbClr val="88AAFF"/>
      </a:lt1>
      <a:dk2>
        <a:srgbClr val="FFFF00"/>
      </a:dk2>
      <a:lt2>
        <a:srgbClr val="336DFF"/>
      </a:lt2>
      <a:accent1>
        <a:srgbClr val="0066FF"/>
      </a:accent1>
      <a:accent2>
        <a:srgbClr val="FFCC00"/>
      </a:accent2>
      <a:accent3>
        <a:srgbClr val="C3D2FF"/>
      </a:accent3>
      <a:accent4>
        <a:srgbClr val="000000"/>
      </a:accent4>
      <a:accent5>
        <a:srgbClr val="AAB8FF"/>
      </a:accent5>
      <a:accent6>
        <a:srgbClr val="E7B900"/>
      </a:accent6>
      <a:hlink>
        <a:srgbClr val="FF9900"/>
      </a:hlink>
      <a:folHlink>
        <a:srgbClr val="99CC00"/>
      </a:folHlink>
    </a:clrScheme>
    <a:fontScheme name="Business_Man_co_47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144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0144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usiness_Man_co_4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ss_Man_co_47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ss_Man_co_47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ss_Man_co_47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ss_Man_co_47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siness_Man_co_47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iness_Man_co_47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iness_Man_co_47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iness_Man_co_47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iness_Man_co_47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iness_Man_co_47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iness_Man_co_47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usiness_Man_co_47 13">
        <a:dk1>
          <a:srgbClr val="000000"/>
        </a:dk1>
        <a:lt1>
          <a:srgbClr val="88AAFF"/>
        </a:lt1>
        <a:dk2>
          <a:srgbClr val="FFFF00"/>
        </a:dk2>
        <a:lt2>
          <a:srgbClr val="336DFF"/>
        </a:lt2>
        <a:accent1>
          <a:srgbClr val="0066FF"/>
        </a:accent1>
        <a:accent2>
          <a:srgbClr val="FFCC00"/>
        </a:accent2>
        <a:accent3>
          <a:srgbClr val="C3D2FF"/>
        </a:accent3>
        <a:accent4>
          <a:srgbClr val="000000"/>
        </a:accent4>
        <a:accent5>
          <a:srgbClr val="AAB8FF"/>
        </a:accent5>
        <a:accent6>
          <a:srgbClr val="E7B900"/>
        </a:accent6>
        <a:hlink>
          <a:srgbClr val="FF99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2584</TotalTime>
  <Words>1574</Words>
  <Application>Microsoft Macintosh PowerPoint</Application>
  <PresentationFormat>Custom</PresentationFormat>
  <Paragraphs>246</Paragraphs>
  <Slides>27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Office Theme</vt:lpstr>
      <vt:lpstr>Business_Man_co_47</vt:lpstr>
      <vt:lpstr>Worksheet</vt:lpstr>
      <vt:lpstr>High Leverage Special Education Practices:  Maximizing Outcomes for Students with Disabilities</vt:lpstr>
      <vt:lpstr>PowerPoint Presentation</vt:lpstr>
      <vt:lpstr>Agenda</vt:lpstr>
      <vt:lpstr>Purposes of Special Education in 1975</vt:lpstr>
      <vt:lpstr>Measuring Effectiveness</vt:lpstr>
      <vt:lpstr>Effectiveness: What is the Real Purpose of Special Education?</vt:lpstr>
      <vt:lpstr>PowerPoint Presentation</vt:lpstr>
      <vt:lpstr>7 Elements of Fidelity of Programs</vt:lpstr>
      <vt:lpstr>PowerPoint Presentation</vt:lpstr>
      <vt:lpstr>PowerPoint Presentation</vt:lpstr>
      <vt:lpstr>PowerPoint Presentation</vt:lpstr>
      <vt:lpstr>PowerPoint Presentation</vt:lpstr>
      <vt:lpstr>Impact of Training Components on Teacher Learning and Use</vt:lpstr>
      <vt:lpstr>Examples of HLPs </vt:lpstr>
      <vt:lpstr>Collaboration Organize and facilitate effective meetings with professional and families.</vt:lpstr>
      <vt:lpstr>Collaboration Organize and facilitate effective meetings with professional and families.</vt:lpstr>
      <vt:lpstr>Collaboration Organize and facilitate effective meetings with professional and families.</vt:lpstr>
      <vt:lpstr>Assessment Use student assessment data, analyze instructional practices, and make necessary adjustments that improve student outcomes.</vt:lpstr>
      <vt:lpstr>Assessment Use student assessment data, analyze instructional practices, and make necessary adjustments that improve student outcomes.</vt:lpstr>
      <vt:lpstr>Assessment Use student assessment data, analyze instructional practices, and make necessary adjustments that improve student outcomes.</vt:lpstr>
      <vt:lpstr>Social/Emotional/Behavioral Practices Conduct functional behavioral assessments (FBAs) to develop individual student behavior support plans (BSPs).</vt:lpstr>
      <vt:lpstr>Social/Emotional/Behavioral Practices Conduct functional behavioral assessments to develop individual student behavior support plans.</vt:lpstr>
      <vt:lpstr>Instruction Use explicit instruction.</vt:lpstr>
      <vt:lpstr>Instruction Use explicit instruction.</vt:lpstr>
      <vt:lpstr>Small Group Brainstorming </vt:lpstr>
      <vt:lpstr>Fidelity of Implementation Checklist</vt:lpstr>
      <vt:lpstr>Questions?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Kimberly A Gibbons</dc:creator>
  <cp:lastModifiedBy>JEANNA QUINN VOHNOUTKA</cp:lastModifiedBy>
  <cp:revision>40</cp:revision>
  <dcterms:created xsi:type="dcterms:W3CDTF">2017-10-11T17:07:26Z</dcterms:created>
  <dcterms:modified xsi:type="dcterms:W3CDTF">2018-11-09T19:57:07Z</dcterms:modified>
</cp:coreProperties>
</file>