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6" r:id="rId8"/>
    <p:sldId id="293" r:id="rId9"/>
    <p:sldId id="269" r:id="rId10"/>
    <p:sldId id="278" r:id="rId11"/>
    <p:sldId id="263" r:id="rId12"/>
    <p:sldId id="272" r:id="rId13"/>
    <p:sldId id="270" r:id="rId14"/>
    <p:sldId id="271" r:id="rId15"/>
    <p:sldId id="273" r:id="rId16"/>
    <p:sldId id="276" r:id="rId17"/>
    <p:sldId id="277" r:id="rId18"/>
    <p:sldId id="279" r:id="rId19"/>
    <p:sldId id="280" r:id="rId20"/>
    <p:sldId id="294" r:id="rId21"/>
    <p:sldId id="286" r:id="rId22"/>
    <p:sldId id="295" r:id="rId23"/>
    <p:sldId id="275" r:id="rId24"/>
    <p:sldId id="29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96" d="100"/>
          <a:sy n="96" d="100"/>
        </p:scale>
        <p:origin x="90"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E9C182-C386-4CB0-8350-EC11259B932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AAE15AAF-232F-431C-AD66-50A6CD98D815}">
      <dgm:prSet/>
      <dgm:spPr/>
      <dgm:t>
        <a:bodyPr/>
        <a:lstStyle/>
        <a:p>
          <a:r>
            <a:rPr lang="en-US"/>
            <a:t>Federal law</a:t>
          </a:r>
        </a:p>
      </dgm:t>
    </dgm:pt>
    <dgm:pt modelId="{C224B567-F1AC-48ED-83ED-0382D07DF708}" type="parTrans" cxnId="{480A8A04-D448-4E6D-A88D-2685A66D575E}">
      <dgm:prSet/>
      <dgm:spPr/>
      <dgm:t>
        <a:bodyPr/>
        <a:lstStyle/>
        <a:p>
          <a:endParaRPr lang="en-US"/>
        </a:p>
      </dgm:t>
    </dgm:pt>
    <dgm:pt modelId="{4A044EAC-B391-485B-83D4-37D766AE2F5C}" type="sibTrans" cxnId="{480A8A04-D448-4E6D-A88D-2685A66D575E}">
      <dgm:prSet/>
      <dgm:spPr/>
      <dgm:t>
        <a:bodyPr/>
        <a:lstStyle/>
        <a:p>
          <a:endParaRPr lang="en-US"/>
        </a:p>
      </dgm:t>
    </dgm:pt>
    <dgm:pt modelId="{39F70FF7-FC2A-4F8B-849A-58293485DD96}">
      <dgm:prSet/>
      <dgm:spPr/>
      <dgm:t>
        <a:bodyPr/>
        <a:lstStyle/>
        <a:p>
          <a:r>
            <a:rPr lang="en-US"/>
            <a:t>Anti-discrimination law</a:t>
          </a:r>
        </a:p>
      </dgm:t>
    </dgm:pt>
    <dgm:pt modelId="{440A7C60-B82E-4D15-80DB-E2FF4D9983A4}" type="parTrans" cxnId="{24019D3F-9842-4FDB-B85C-95F7D7A8BCCF}">
      <dgm:prSet/>
      <dgm:spPr/>
      <dgm:t>
        <a:bodyPr/>
        <a:lstStyle/>
        <a:p>
          <a:endParaRPr lang="en-US"/>
        </a:p>
      </dgm:t>
    </dgm:pt>
    <dgm:pt modelId="{AD5E515B-5218-44AF-92FE-5EA101CA1986}" type="sibTrans" cxnId="{24019D3F-9842-4FDB-B85C-95F7D7A8BCCF}">
      <dgm:prSet/>
      <dgm:spPr/>
      <dgm:t>
        <a:bodyPr/>
        <a:lstStyle/>
        <a:p>
          <a:endParaRPr lang="en-US"/>
        </a:p>
      </dgm:t>
    </dgm:pt>
    <dgm:pt modelId="{92829358-CCE2-43A1-AD49-3EC5A4972093}">
      <dgm:prSet/>
      <dgm:spPr/>
      <dgm:t>
        <a:bodyPr/>
        <a:lstStyle/>
        <a:p>
          <a:r>
            <a:rPr lang="en-US"/>
            <a:t>Similar to Section 504 regarding education </a:t>
          </a:r>
        </a:p>
      </dgm:t>
    </dgm:pt>
    <dgm:pt modelId="{1FE78E35-7761-48C3-9D56-0EF3CD65D547}" type="parTrans" cxnId="{DCBEB77A-F030-4919-8691-EDCAA06D01EA}">
      <dgm:prSet/>
      <dgm:spPr/>
      <dgm:t>
        <a:bodyPr/>
        <a:lstStyle/>
        <a:p>
          <a:endParaRPr lang="en-US"/>
        </a:p>
      </dgm:t>
    </dgm:pt>
    <dgm:pt modelId="{12D3B6DC-EA2F-4999-9341-943F9F0B2F7B}" type="sibTrans" cxnId="{DCBEB77A-F030-4919-8691-EDCAA06D01EA}">
      <dgm:prSet/>
      <dgm:spPr/>
      <dgm:t>
        <a:bodyPr/>
        <a:lstStyle/>
        <a:p>
          <a:endParaRPr lang="en-US"/>
        </a:p>
      </dgm:t>
    </dgm:pt>
    <dgm:pt modelId="{2E7B0E1F-2380-4301-A979-FE75E16554D2}" type="pres">
      <dgm:prSet presAssocID="{E6E9C182-C386-4CB0-8350-EC11259B932A}" presName="linear" presStyleCnt="0">
        <dgm:presLayoutVars>
          <dgm:animLvl val="lvl"/>
          <dgm:resizeHandles val="exact"/>
        </dgm:presLayoutVars>
      </dgm:prSet>
      <dgm:spPr/>
    </dgm:pt>
    <dgm:pt modelId="{AE78FBDC-A6D0-40F3-B510-13441FD1F4FC}" type="pres">
      <dgm:prSet presAssocID="{AAE15AAF-232F-431C-AD66-50A6CD98D815}" presName="parentText" presStyleLbl="node1" presStyleIdx="0" presStyleCnt="3">
        <dgm:presLayoutVars>
          <dgm:chMax val="0"/>
          <dgm:bulletEnabled val="1"/>
        </dgm:presLayoutVars>
      </dgm:prSet>
      <dgm:spPr/>
    </dgm:pt>
    <dgm:pt modelId="{A6325DAF-A470-407B-8786-53D3A11FC0E8}" type="pres">
      <dgm:prSet presAssocID="{4A044EAC-B391-485B-83D4-37D766AE2F5C}" presName="spacer" presStyleCnt="0"/>
      <dgm:spPr/>
    </dgm:pt>
    <dgm:pt modelId="{AD90F681-213A-4E60-BAC0-C857B3EBD01D}" type="pres">
      <dgm:prSet presAssocID="{39F70FF7-FC2A-4F8B-849A-58293485DD96}" presName="parentText" presStyleLbl="node1" presStyleIdx="1" presStyleCnt="3">
        <dgm:presLayoutVars>
          <dgm:chMax val="0"/>
          <dgm:bulletEnabled val="1"/>
        </dgm:presLayoutVars>
      </dgm:prSet>
      <dgm:spPr/>
    </dgm:pt>
    <dgm:pt modelId="{C0461B16-A5E7-4A47-9A45-39F83DBEBFF7}" type="pres">
      <dgm:prSet presAssocID="{AD5E515B-5218-44AF-92FE-5EA101CA1986}" presName="spacer" presStyleCnt="0"/>
      <dgm:spPr/>
    </dgm:pt>
    <dgm:pt modelId="{09FFC38A-73B2-4BAF-B536-43AE822A99E3}" type="pres">
      <dgm:prSet presAssocID="{92829358-CCE2-43A1-AD49-3EC5A4972093}" presName="parentText" presStyleLbl="node1" presStyleIdx="2" presStyleCnt="3">
        <dgm:presLayoutVars>
          <dgm:chMax val="0"/>
          <dgm:bulletEnabled val="1"/>
        </dgm:presLayoutVars>
      </dgm:prSet>
      <dgm:spPr/>
    </dgm:pt>
  </dgm:ptLst>
  <dgm:cxnLst>
    <dgm:cxn modelId="{480A8A04-D448-4E6D-A88D-2685A66D575E}" srcId="{E6E9C182-C386-4CB0-8350-EC11259B932A}" destId="{AAE15AAF-232F-431C-AD66-50A6CD98D815}" srcOrd="0" destOrd="0" parTransId="{C224B567-F1AC-48ED-83ED-0382D07DF708}" sibTransId="{4A044EAC-B391-485B-83D4-37D766AE2F5C}"/>
    <dgm:cxn modelId="{24019D3F-9842-4FDB-B85C-95F7D7A8BCCF}" srcId="{E6E9C182-C386-4CB0-8350-EC11259B932A}" destId="{39F70FF7-FC2A-4F8B-849A-58293485DD96}" srcOrd="1" destOrd="0" parTransId="{440A7C60-B82E-4D15-80DB-E2FF4D9983A4}" sibTransId="{AD5E515B-5218-44AF-92FE-5EA101CA1986}"/>
    <dgm:cxn modelId="{DD4D3F61-B3B7-465A-9ECC-FC81B4812176}" type="presOf" srcId="{92829358-CCE2-43A1-AD49-3EC5A4972093}" destId="{09FFC38A-73B2-4BAF-B536-43AE822A99E3}" srcOrd="0" destOrd="0" presId="urn:microsoft.com/office/officeart/2005/8/layout/vList2"/>
    <dgm:cxn modelId="{DCBEB77A-F030-4919-8691-EDCAA06D01EA}" srcId="{E6E9C182-C386-4CB0-8350-EC11259B932A}" destId="{92829358-CCE2-43A1-AD49-3EC5A4972093}" srcOrd="2" destOrd="0" parTransId="{1FE78E35-7761-48C3-9D56-0EF3CD65D547}" sibTransId="{12D3B6DC-EA2F-4999-9341-943F9F0B2F7B}"/>
    <dgm:cxn modelId="{948175A2-E8C8-4B9A-B53A-2A35338C0CA6}" type="presOf" srcId="{E6E9C182-C386-4CB0-8350-EC11259B932A}" destId="{2E7B0E1F-2380-4301-A979-FE75E16554D2}" srcOrd="0" destOrd="0" presId="urn:microsoft.com/office/officeart/2005/8/layout/vList2"/>
    <dgm:cxn modelId="{86F3F9BE-3C33-4C45-B737-F4D05C79BE39}" type="presOf" srcId="{39F70FF7-FC2A-4F8B-849A-58293485DD96}" destId="{AD90F681-213A-4E60-BAC0-C857B3EBD01D}" srcOrd="0" destOrd="0" presId="urn:microsoft.com/office/officeart/2005/8/layout/vList2"/>
    <dgm:cxn modelId="{FBC594F5-A04E-4500-ACEB-1BB2FAA4F028}" type="presOf" srcId="{AAE15AAF-232F-431C-AD66-50A6CD98D815}" destId="{AE78FBDC-A6D0-40F3-B510-13441FD1F4FC}" srcOrd="0" destOrd="0" presId="urn:microsoft.com/office/officeart/2005/8/layout/vList2"/>
    <dgm:cxn modelId="{63DC221C-2F4C-4932-8493-66CB88535C3B}" type="presParOf" srcId="{2E7B0E1F-2380-4301-A979-FE75E16554D2}" destId="{AE78FBDC-A6D0-40F3-B510-13441FD1F4FC}" srcOrd="0" destOrd="0" presId="urn:microsoft.com/office/officeart/2005/8/layout/vList2"/>
    <dgm:cxn modelId="{7C8C8741-69F6-4282-92B6-4E930CFEB2D4}" type="presParOf" srcId="{2E7B0E1F-2380-4301-A979-FE75E16554D2}" destId="{A6325DAF-A470-407B-8786-53D3A11FC0E8}" srcOrd="1" destOrd="0" presId="urn:microsoft.com/office/officeart/2005/8/layout/vList2"/>
    <dgm:cxn modelId="{7DF23FD9-85DA-4AB3-B8F1-9F44AF9B4C38}" type="presParOf" srcId="{2E7B0E1F-2380-4301-A979-FE75E16554D2}" destId="{AD90F681-213A-4E60-BAC0-C857B3EBD01D}" srcOrd="2" destOrd="0" presId="urn:microsoft.com/office/officeart/2005/8/layout/vList2"/>
    <dgm:cxn modelId="{E1E4DAEE-9718-4C6E-AC54-14A1BE5B0445}" type="presParOf" srcId="{2E7B0E1F-2380-4301-A979-FE75E16554D2}" destId="{C0461B16-A5E7-4A47-9A45-39F83DBEBFF7}" srcOrd="3" destOrd="0" presId="urn:microsoft.com/office/officeart/2005/8/layout/vList2"/>
    <dgm:cxn modelId="{54EC678F-7C88-42FC-A180-58FAC26562F1}" type="presParOf" srcId="{2E7B0E1F-2380-4301-A979-FE75E16554D2}" destId="{09FFC38A-73B2-4BAF-B536-43AE822A99E3}"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1EB302-FFAC-4CFF-B0CB-E8A013AAB71A}" type="doc">
      <dgm:prSet loTypeId="urn:microsoft.com/office/officeart/2005/8/layout/process4" loCatId="process" qsTypeId="urn:microsoft.com/office/officeart/2005/8/quickstyle/simple4" qsCatId="simple" csTypeId="urn:microsoft.com/office/officeart/2005/8/colors/colorful1" csCatId="colorful"/>
      <dgm:spPr/>
      <dgm:t>
        <a:bodyPr/>
        <a:lstStyle/>
        <a:p>
          <a:endParaRPr lang="en-US"/>
        </a:p>
      </dgm:t>
    </dgm:pt>
    <dgm:pt modelId="{DCFB75A0-D306-4CD8-B4F6-04ACAB4A130F}">
      <dgm:prSet/>
      <dgm:spPr/>
      <dgm:t>
        <a:bodyPr/>
        <a:lstStyle/>
        <a:p>
          <a:r>
            <a:rPr lang="en-US"/>
            <a:t>Minnesota adopted laws and regulations implementing IDEA</a:t>
          </a:r>
        </a:p>
      </dgm:t>
    </dgm:pt>
    <dgm:pt modelId="{D56643B1-0B0B-471A-BD2E-30DBE006DB83}" type="parTrans" cxnId="{57C2E564-06E9-4829-9A8B-180EF2BC3A00}">
      <dgm:prSet/>
      <dgm:spPr/>
      <dgm:t>
        <a:bodyPr/>
        <a:lstStyle/>
        <a:p>
          <a:endParaRPr lang="en-US"/>
        </a:p>
      </dgm:t>
    </dgm:pt>
    <dgm:pt modelId="{0CD64516-9634-41E7-83DD-A8A5F27EF8BF}" type="sibTrans" cxnId="{57C2E564-06E9-4829-9A8B-180EF2BC3A00}">
      <dgm:prSet/>
      <dgm:spPr/>
      <dgm:t>
        <a:bodyPr/>
        <a:lstStyle/>
        <a:p>
          <a:endParaRPr lang="en-US"/>
        </a:p>
      </dgm:t>
    </dgm:pt>
    <dgm:pt modelId="{88CDA1F1-37F2-4935-AB0F-2933E9CF4105}">
      <dgm:prSet/>
      <dgm:spPr/>
      <dgm:t>
        <a:bodyPr/>
        <a:lstStyle/>
        <a:p>
          <a:r>
            <a:rPr lang="en-US"/>
            <a:t>Minnesota added additional protections</a:t>
          </a:r>
        </a:p>
      </dgm:t>
    </dgm:pt>
    <dgm:pt modelId="{5191BB9D-6455-4BA1-95D5-306C4A15292E}" type="parTrans" cxnId="{48A416CB-B4D1-4D3B-A3A8-B827CF8E253A}">
      <dgm:prSet/>
      <dgm:spPr/>
      <dgm:t>
        <a:bodyPr/>
        <a:lstStyle/>
        <a:p>
          <a:endParaRPr lang="en-US"/>
        </a:p>
      </dgm:t>
    </dgm:pt>
    <dgm:pt modelId="{1BF6E93F-73C5-49BF-A2E0-C872D59D3C9F}" type="sibTrans" cxnId="{48A416CB-B4D1-4D3B-A3A8-B827CF8E253A}">
      <dgm:prSet/>
      <dgm:spPr/>
      <dgm:t>
        <a:bodyPr/>
        <a:lstStyle/>
        <a:p>
          <a:endParaRPr lang="en-US"/>
        </a:p>
      </dgm:t>
    </dgm:pt>
    <dgm:pt modelId="{3C180019-FE06-4A1F-83E6-14600E21C6CE}" type="pres">
      <dgm:prSet presAssocID="{E21EB302-FFAC-4CFF-B0CB-E8A013AAB71A}" presName="Name0" presStyleCnt="0">
        <dgm:presLayoutVars>
          <dgm:dir/>
          <dgm:animLvl val="lvl"/>
          <dgm:resizeHandles val="exact"/>
        </dgm:presLayoutVars>
      </dgm:prSet>
      <dgm:spPr/>
    </dgm:pt>
    <dgm:pt modelId="{B9CC2923-F390-4878-8F15-3AA726005C3F}" type="pres">
      <dgm:prSet presAssocID="{88CDA1F1-37F2-4935-AB0F-2933E9CF4105}" presName="boxAndChildren" presStyleCnt="0"/>
      <dgm:spPr/>
    </dgm:pt>
    <dgm:pt modelId="{12A7CA1E-5E8E-4A72-9C50-7FEDFBFFE9B6}" type="pres">
      <dgm:prSet presAssocID="{88CDA1F1-37F2-4935-AB0F-2933E9CF4105}" presName="parentTextBox" presStyleLbl="node1" presStyleIdx="0" presStyleCnt="2"/>
      <dgm:spPr/>
    </dgm:pt>
    <dgm:pt modelId="{EA3741F5-D08F-4874-BE7F-C366671BEC10}" type="pres">
      <dgm:prSet presAssocID="{0CD64516-9634-41E7-83DD-A8A5F27EF8BF}" presName="sp" presStyleCnt="0"/>
      <dgm:spPr/>
    </dgm:pt>
    <dgm:pt modelId="{17A83AFC-2B4F-40D5-8758-9D938C303A86}" type="pres">
      <dgm:prSet presAssocID="{DCFB75A0-D306-4CD8-B4F6-04ACAB4A130F}" presName="arrowAndChildren" presStyleCnt="0"/>
      <dgm:spPr/>
    </dgm:pt>
    <dgm:pt modelId="{A73673DA-4180-4D8E-8B93-8F7A6BAA454D}" type="pres">
      <dgm:prSet presAssocID="{DCFB75A0-D306-4CD8-B4F6-04ACAB4A130F}" presName="parentTextArrow" presStyleLbl="node1" presStyleIdx="1" presStyleCnt="2"/>
      <dgm:spPr/>
    </dgm:pt>
  </dgm:ptLst>
  <dgm:cxnLst>
    <dgm:cxn modelId="{57C2E564-06E9-4829-9A8B-180EF2BC3A00}" srcId="{E21EB302-FFAC-4CFF-B0CB-E8A013AAB71A}" destId="{DCFB75A0-D306-4CD8-B4F6-04ACAB4A130F}" srcOrd="0" destOrd="0" parTransId="{D56643B1-0B0B-471A-BD2E-30DBE006DB83}" sibTransId="{0CD64516-9634-41E7-83DD-A8A5F27EF8BF}"/>
    <dgm:cxn modelId="{95897690-72DB-454F-8326-A9522341929D}" type="presOf" srcId="{E21EB302-FFAC-4CFF-B0CB-E8A013AAB71A}" destId="{3C180019-FE06-4A1F-83E6-14600E21C6CE}" srcOrd="0" destOrd="0" presId="urn:microsoft.com/office/officeart/2005/8/layout/process4"/>
    <dgm:cxn modelId="{48A416CB-B4D1-4D3B-A3A8-B827CF8E253A}" srcId="{E21EB302-FFAC-4CFF-B0CB-E8A013AAB71A}" destId="{88CDA1F1-37F2-4935-AB0F-2933E9CF4105}" srcOrd="1" destOrd="0" parTransId="{5191BB9D-6455-4BA1-95D5-306C4A15292E}" sibTransId="{1BF6E93F-73C5-49BF-A2E0-C872D59D3C9F}"/>
    <dgm:cxn modelId="{9E3471E8-3349-4009-A332-4B536D8E44D6}" type="presOf" srcId="{DCFB75A0-D306-4CD8-B4F6-04ACAB4A130F}" destId="{A73673DA-4180-4D8E-8B93-8F7A6BAA454D}" srcOrd="0" destOrd="0" presId="urn:microsoft.com/office/officeart/2005/8/layout/process4"/>
    <dgm:cxn modelId="{FAE710FB-2972-435D-9823-6583AC8DA5DA}" type="presOf" srcId="{88CDA1F1-37F2-4935-AB0F-2933E9CF4105}" destId="{12A7CA1E-5E8E-4A72-9C50-7FEDFBFFE9B6}" srcOrd="0" destOrd="0" presId="urn:microsoft.com/office/officeart/2005/8/layout/process4"/>
    <dgm:cxn modelId="{595E5793-3D79-4983-958C-B7B440B6EC7D}" type="presParOf" srcId="{3C180019-FE06-4A1F-83E6-14600E21C6CE}" destId="{B9CC2923-F390-4878-8F15-3AA726005C3F}" srcOrd="0" destOrd="0" presId="urn:microsoft.com/office/officeart/2005/8/layout/process4"/>
    <dgm:cxn modelId="{2C2711FE-3118-435C-9868-F2BBDAEA2DD2}" type="presParOf" srcId="{B9CC2923-F390-4878-8F15-3AA726005C3F}" destId="{12A7CA1E-5E8E-4A72-9C50-7FEDFBFFE9B6}" srcOrd="0" destOrd="0" presId="urn:microsoft.com/office/officeart/2005/8/layout/process4"/>
    <dgm:cxn modelId="{79F928E2-ED36-440E-A970-6B98C9097FFE}" type="presParOf" srcId="{3C180019-FE06-4A1F-83E6-14600E21C6CE}" destId="{EA3741F5-D08F-4874-BE7F-C366671BEC10}" srcOrd="1" destOrd="0" presId="urn:microsoft.com/office/officeart/2005/8/layout/process4"/>
    <dgm:cxn modelId="{22E81C92-DF17-4194-A11C-FA06BF876A26}" type="presParOf" srcId="{3C180019-FE06-4A1F-83E6-14600E21C6CE}" destId="{17A83AFC-2B4F-40D5-8758-9D938C303A86}" srcOrd="2" destOrd="0" presId="urn:microsoft.com/office/officeart/2005/8/layout/process4"/>
    <dgm:cxn modelId="{84EF9EF2-526E-42A2-A667-C3B192A7C126}" type="presParOf" srcId="{17A83AFC-2B4F-40D5-8758-9D938C303A86}" destId="{A73673DA-4180-4D8E-8B93-8F7A6BAA454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6E6AF5-135F-4C7A-AD7C-6EEE435320D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FC1EE7C-DA11-4C86-B19B-A54E0A62DE43}">
      <dgm:prSet/>
      <dgm:spPr/>
      <dgm:t>
        <a:bodyPr/>
        <a:lstStyle/>
        <a:p>
          <a:r>
            <a:rPr lang="en-US" baseline="0" dirty="0"/>
            <a:t>Basic Obligations of the IDEA</a:t>
          </a:r>
          <a:endParaRPr lang="en-US" dirty="0"/>
        </a:p>
      </dgm:t>
    </dgm:pt>
    <dgm:pt modelId="{1058AF80-89CA-4A4B-BBB1-412161579F7D}" type="parTrans" cxnId="{42B618B6-E100-422F-9905-9D807A5448E8}">
      <dgm:prSet/>
      <dgm:spPr/>
      <dgm:t>
        <a:bodyPr/>
        <a:lstStyle/>
        <a:p>
          <a:endParaRPr lang="en-US"/>
        </a:p>
      </dgm:t>
    </dgm:pt>
    <dgm:pt modelId="{32E12D44-6C7A-4E5C-A55D-DEC7DD407CA1}" type="sibTrans" cxnId="{42B618B6-E100-422F-9905-9D807A5448E8}">
      <dgm:prSet/>
      <dgm:spPr/>
      <dgm:t>
        <a:bodyPr/>
        <a:lstStyle/>
        <a:p>
          <a:endParaRPr lang="en-US"/>
        </a:p>
      </dgm:t>
    </dgm:pt>
    <dgm:pt modelId="{DEA8BE40-F346-4127-859A-0B0F3809CDC2}">
      <dgm:prSet/>
      <dgm:spPr/>
      <dgm:t>
        <a:bodyPr/>
        <a:lstStyle/>
        <a:p>
          <a:r>
            <a:rPr lang="en-US" dirty="0"/>
            <a:t>Comply with Procedural Requirements</a:t>
          </a:r>
        </a:p>
      </dgm:t>
    </dgm:pt>
    <dgm:pt modelId="{3258C9A8-05CA-4CFA-B154-326CB4CB63A5}" type="parTrans" cxnId="{843B3440-FBFE-4BA5-8604-5B8D390900A4}">
      <dgm:prSet/>
      <dgm:spPr/>
      <dgm:t>
        <a:bodyPr/>
        <a:lstStyle/>
        <a:p>
          <a:endParaRPr lang="en-US"/>
        </a:p>
      </dgm:t>
    </dgm:pt>
    <dgm:pt modelId="{CEE5397B-8C57-45A7-A3AB-509BBBA7819A}" type="sibTrans" cxnId="{843B3440-FBFE-4BA5-8604-5B8D390900A4}">
      <dgm:prSet/>
      <dgm:spPr/>
      <dgm:t>
        <a:bodyPr/>
        <a:lstStyle/>
        <a:p>
          <a:endParaRPr lang="en-US"/>
        </a:p>
      </dgm:t>
    </dgm:pt>
    <dgm:pt modelId="{434E4961-F4C9-4F92-B5A0-AA6EBA57FD5F}">
      <dgm:prSet/>
      <dgm:spPr/>
      <dgm:t>
        <a:bodyPr/>
        <a:lstStyle/>
        <a:p>
          <a:r>
            <a:rPr lang="en-US" dirty="0"/>
            <a:t>Provide an IEP</a:t>
          </a:r>
        </a:p>
      </dgm:t>
    </dgm:pt>
    <dgm:pt modelId="{1E871651-D6B4-4565-A68E-B51E4323B37F}" type="parTrans" cxnId="{128553A1-EDF3-420E-991E-ABE40F561046}">
      <dgm:prSet/>
      <dgm:spPr/>
      <dgm:t>
        <a:bodyPr/>
        <a:lstStyle/>
        <a:p>
          <a:endParaRPr lang="en-US"/>
        </a:p>
      </dgm:t>
    </dgm:pt>
    <dgm:pt modelId="{AF45D6E4-201E-483F-9445-7E4668FFAF7E}" type="sibTrans" cxnId="{128553A1-EDF3-420E-991E-ABE40F561046}">
      <dgm:prSet/>
      <dgm:spPr/>
      <dgm:t>
        <a:bodyPr/>
        <a:lstStyle/>
        <a:p>
          <a:endParaRPr lang="en-US"/>
        </a:p>
      </dgm:t>
    </dgm:pt>
    <dgm:pt modelId="{25663661-80E1-45AB-A188-9BA1BAFBC5AE}" type="pres">
      <dgm:prSet presAssocID="{A86E6AF5-135F-4C7A-AD7C-6EEE435320DF}" presName="hierChild1" presStyleCnt="0">
        <dgm:presLayoutVars>
          <dgm:orgChart val="1"/>
          <dgm:chPref val="1"/>
          <dgm:dir/>
          <dgm:animOne val="branch"/>
          <dgm:animLvl val="lvl"/>
          <dgm:resizeHandles/>
        </dgm:presLayoutVars>
      </dgm:prSet>
      <dgm:spPr/>
    </dgm:pt>
    <dgm:pt modelId="{79EC41B6-65E9-40A1-B38B-96FE0F7DE39F}" type="pres">
      <dgm:prSet presAssocID="{7FC1EE7C-DA11-4C86-B19B-A54E0A62DE43}" presName="hierRoot1" presStyleCnt="0">
        <dgm:presLayoutVars>
          <dgm:hierBranch val="init"/>
        </dgm:presLayoutVars>
      </dgm:prSet>
      <dgm:spPr/>
    </dgm:pt>
    <dgm:pt modelId="{EB42F8E8-3CAA-4D6A-9F50-40343CAA2CD3}" type="pres">
      <dgm:prSet presAssocID="{7FC1EE7C-DA11-4C86-B19B-A54E0A62DE43}" presName="rootComposite1" presStyleCnt="0"/>
      <dgm:spPr/>
    </dgm:pt>
    <dgm:pt modelId="{1DBD64FB-6167-4709-BF4D-D445B1171771}" type="pres">
      <dgm:prSet presAssocID="{7FC1EE7C-DA11-4C86-B19B-A54E0A62DE43}" presName="rootText1" presStyleLbl="node0" presStyleIdx="0" presStyleCnt="1">
        <dgm:presLayoutVars>
          <dgm:chPref val="3"/>
        </dgm:presLayoutVars>
      </dgm:prSet>
      <dgm:spPr/>
    </dgm:pt>
    <dgm:pt modelId="{D2170DDD-054D-4654-B13B-B37ED55F8BAA}" type="pres">
      <dgm:prSet presAssocID="{7FC1EE7C-DA11-4C86-B19B-A54E0A62DE43}" presName="rootConnector1" presStyleLbl="node1" presStyleIdx="0" presStyleCnt="0"/>
      <dgm:spPr/>
    </dgm:pt>
    <dgm:pt modelId="{A7BFAA3C-EFDB-4B6A-8303-ABF750B0DBA1}" type="pres">
      <dgm:prSet presAssocID="{7FC1EE7C-DA11-4C86-B19B-A54E0A62DE43}" presName="hierChild2" presStyleCnt="0"/>
      <dgm:spPr/>
    </dgm:pt>
    <dgm:pt modelId="{C6F3022D-FB69-4E79-A4F3-4B3C652A7942}" type="pres">
      <dgm:prSet presAssocID="{3258C9A8-05CA-4CFA-B154-326CB4CB63A5}" presName="Name37" presStyleLbl="parChTrans1D2" presStyleIdx="0" presStyleCnt="2"/>
      <dgm:spPr/>
    </dgm:pt>
    <dgm:pt modelId="{A57E4349-98D7-49FB-8F5E-2B60CB392189}" type="pres">
      <dgm:prSet presAssocID="{DEA8BE40-F346-4127-859A-0B0F3809CDC2}" presName="hierRoot2" presStyleCnt="0">
        <dgm:presLayoutVars>
          <dgm:hierBranch val="init"/>
        </dgm:presLayoutVars>
      </dgm:prSet>
      <dgm:spPr/>
    </dgm:pt>
    <dgm:pt modelId="{AD4190F4-ABB8-4B08-9557-F4263F7B66AD}" type="pres">
      <dgm:prSet presAssocID="{DEA8BE40-F346-4127-859A-0B0F3809CDC2}" presName="rootComposite" presStyleCnt="0"/>
      <dgm:spPr/>
    </dgm:pt>
    <dgm:pt modelId="{3EA1992D-BCEE-470A-9510-90148772E696}" type="pres">
      <dgm:prSet presAssocID="{DEA8BE40-F346-4127-859A-0B0F3809CDC2}" presName="rootText" presStyleLbl="node2" presStyleIdx="0" presStyleCnt="2">
        <dgm:presLayoutVars>
          <dgm:chPref val="3"/>
        </dgm:presLayoutVars>
      </dgm:prSet>
      <dgm:spPr/>
    </dgm:pt>
    <dgm:pt modelId="{8010D3C8-4817-4B7C-A941-29248E33B2AB}" type="pres">
      <dgm:prSet presAssocID="{DEA8BE40-F346-4127-859A-0B0F3809CDC2}" presName="rootConnector" presStyleLbl="node2" presStyleIdx="0" presStyleCnt="2"/>
      <dgm:spPr/>
    </dgm:pt>
    <dgm:pt modelId="{66DD38BD-B67B-4B17-90F2-E04B21D3F38A}" type="pres">
      <dgm:prSet presAssocID="{DEA8BE40-F346-4127-859A-0B0F3809CDC2}" presName="hierChild4" presStyleCnt="0"/>
      <dgm:spPr/>
    </dgm:pt>
    <dgm:pt modelId="{867319AF-2AF0-4650-A26C-43660169718E}" type="pres">
      <dgm:prSet presAssocID="{DEA8BE40-F346-4127-859A-0B0F3809CDC2}" presName="hierChild5" presStyleCnt="0"/>
      <dgm:spPr/>
    </dgm:pt>
    <dgm:pt modelId="{11E8FB5A-8B23-4BDD-8BBB-56D6D3316D3F}" type="pres">
      <dgm:prSet presAssocID="{1E871651-D6B4-4565-A68E-B51E4323B37F}" presName="Name37" presStyleLbl="parChTrans1D2" presStyleIdx="1" presStyleCnt="2"/>
      <dgm:spPr/>
    </dgm:pt>
    <dgm:pt modelId="{1A647A90-CD96-4FCF-BDE3-D768C46DC66C}" type="pres">
      <dgm:prSet presAssocID="{434E4961-F4C9-4F92-B5A0-AA6EBA57FD5F}" presName="hierRoot2" presStyleCnt="0">
        <dgm:presLayoutVars>
          <dgm:hierBranch val="init"/>
        </dgm:presLayoutVars>
      </dgm:prSet>
      <dgm:spPr/>
    </dgm:pt>
    <dgm:pt modelId="{2ED68478-FD73-43C1-9AC1-A5447E0086A9}" type="pres">
      <dgm:prSet presAssocID="{434E4961-F4C9-4F92-B5A0-AA6EBA57FD5F}" presName="rootComposite" presStyleCnt="0"/>
      <dgm:spPr/>
    </dgm:pt>
    <dgm:pt modelId="{D220DACD-AD74-4F88-91EA-0CE42764B7E1}" type="pres">
      <dgm:prSet presAssocID="{434E4961-F4C9-4F92-B5A0-AA6EBA57FD5F}" presName="rootText" presStyleLbl="node2" presStyleIdx="1" presStyleCnt="2">
        <dgm:presLayoutVars>
          <dgm:chPref val="3"/>
        </dgm:presLayoutVars>
      </dgm:prSet>
      <dgm:spPr/>
    </dgm:pt>
    <dgm:pt modelId="{2498572D-5EBD-44F1-B6EC-4635B5ED6F0D}" type="pres">
      <dgm:prSet presAssocID="{434E4961-F4C9-4F92-B5A0-AA6EBA57FD5F}" presName="rootConnector" presStyleLbl="node2" presStyleIdx="1" presStyleCnt="2"/>
      <dgm:spPr/>
    </dgm:pt>
    <dgm:pt modelId="{85A99C23-E68F-454F-9D0D-45CA798778F4}" type="pres">
      <dgm:prSet presAssocID="{434E4961-F4C9-4F92-B5A0-AA6EBA57FD5F}" presName="hierChild4" presStyleCnt="0"/>
      <dgm:spPr/>
    </dgm:pt>
    <dgm:pt modelId="{83366300-57C7-4445-9E8F-3491265593E3}" type="pres">
      <dgm:prSet presAssocID="{434E4961-F4C9-4F92-B5A0-AA6EBA57FD5F}" presName="hierChild5" presStyleCnt="0"/>
      <dgm:spPr/>
    </dgm:pt>
    <dgm:pt modelId="{6DA1969F-3FEF-4A82-AC1D-8216C8E0AAEA}" type="pres">
      <dgm:prSet presAssocID="{7FC1EE7C-DA11-4C86-B19B-A54E0A62DE43}" presName="hierChild3" presStyleCnt="0"/>
      <dgm:spPr/>
    </dgm:pt>
  </dgm:ptLst>
  <dgm:cxnLst>
    <dgm:cxn modelId="{B939A70C-D960-4DEB-9D09-08B417033C4E}" type="presOf" srcId="{1E871651-D6B4-4565-A68E-B51E4323B37F}" destId="{11E8FB5A-8B23-4BDD-8BBB-56D6D3316D3F}" srcOrd="0" destOrd="0" presId="urn:microsoft.com/office/officeart/2005/8/layout/orgChart1"/>
    <dgm:cxn modelId="{E75DA833-0C38-4882-8EAC-0FED092DE96B}" type="presOf" srcId="{7FC1EE7C-DA11-4C86-B19B-A54E0A62DE43}" destId="{D2170DDD-054D-4654-B13B-B37ED55F8BAA}" srcOrd="1" destOrd="0" presId="urn:microsoft.com/office/officeart/2005/8/layout/orgChart1"/>
    <dgm:cxn modelId="{D8521737-5C85-4139-B655-943C31A61CC8}" type="presOf" srcId="{3258C9A8-05CA-4CFA-B154-326CB4CB63A5}" destId="{C6F3022D-FB69-4E79-A4F3-4B3C652A7942}" srcOrd="0" destOrd="0" presId="urn:microsoft.com/office/officeart/2005/8/layout/orgChart1"/>
    <dgm:cxn modelId="{843B3440-FBFE-4BA5-8604-5B8D390900A4}" srcId="{7FC1EE7C-DA11-4C86-B19B-A54E0A62DE43}" destId="{DEA8BE40-F346-4127-859A-0B0F3809CDC2}" srcOrd="0" destOrd="0" parTransId="{3258C9A8-05CA-4CFA-B154-326CB4CB63A5}" sibTransId="{CEE5397B-8C57-45A7-A3AB-509BBBA7819A}"/>
    <dgm:cxn modelId="{A7A8AF64-6580-4A98-ABEF-043138E1B517}" type="presOf" srcId="{DEA8BE40-F346-4127-859A-0B0F3809CDC2}" destId="{3EA1992D-BCEE-470A-9510-90148772E696}" srcOrd="0" destOrd="0" presId="urn:microsoft.com/office/officeart/2005/8/layout/orgChart1"/>
    <dgm:cxn modelId="{EFB07D65-D76E-40AB-9FF9-CF81BBF112E5}" type="presOf" srcId="{434E4961-F4C9-4F92-B5A0-AA6EBA57FD5F}" destId="{D220DACD-AD74-4F88-91EA-0CE42764B7E1}" srcOrd="0" destOrd="0" presId="urn:microsoft.com/office/officeart/2005/8/layout/orgChart1"/>
    <dgm:cxn modelId="{7D74215A-3104-497B-9255-27FD33D1EA0E}" type="presOf" srcId="{7FC1EE7C-DA11-4C86-B19B-A54E0A62DE43}" destId="{1DBD64FB-6167-4709-BF4D-D445B1171771}" srcOrd="0" destOrd="0" presId="urn:microsoft.com/office/officeart/2005/8/layout/orgChart1"/>
    <dgm:cxn modelId="{764F0F80-2A4F-4F53-8192-828794A5F0C2}" type="presOf" srcId="{A86E6AF5-135F-4C7A-AD7C-6EEE435320DF}" destId="{25663661-80E1-45AB-A188-9BA1BAFBC5AE}" srcOrd="0" destOrd="0" presId="urn:microsoft.com/office/officeart/2005/8/layout/orgChart1"/>
    <dgm:cxn modelId="{128553A1-EDF3-420E-991E-ABE40F561046}" srcId="{7FC1EE7C-DA11-4C86-B19B-A54E0A62DE43}" destId="{434E4961-F4C9-4F92-B5A0-AA6EBA57FD5F}" srcOrd="1" destOrd="0" parTransId="{1E871651-D6B4-4565-A68E-B51E4323B37F}" sibTransId="{AF45D6E4-201E-483F-9445-7E4668FFAF7E}"/>
    <dgm:cxn modelId="{ACC8D3AB-D7F1-4A3A-9FB9-AE6753AAE92E}" type="presOf" srcId="{434E4961-F4C9-4F92-B5A0-AA6EBA57FD5F}" destId="{2498572D-5EBD-44F1-B6EC-4635B5ED6F0D}" srcOrd="1" destOrd="0" presId="urn:microsoft.com/office/officeart/2005/8/layout/orgChart1"/>
    <dgm:cxn modelId="{42B618B6-E100-422F-9905-9D807A5448E8}" srcId="{A86E6AF5-135F-4C7A-AD7C-6EEE435320DF}" destId="{7FC1EE7C-DA11-4C86-B19B-A54E0A62DE43}" srcOrd="0" destOrd="0" parTransId="{1058AF80-89CA-4A4B-BBB1-412161579F7D}" sibTransId="{32E12D44-6C7A-4E5C-A55D-DEC7DD407CA1}"/>
    <dgm:cxn modelId="{EAD033F6-2B16-44CA-9A0B-28962474F093}" type="presOf" srcId="{DEA8BE40-F346-4127-859A-0B0F3809CDC2}" destId="{8010D3C8-4817-4B7C-A941-29248E33B2AB}" srcOrd="1" destOrd="0" presId="urn:microsoft.com/office/officeart/2005/8/layout/orgChart1"/>
    <dgm:cxn modelId="{F35A399B-7065-40F1-940A-C9AED1E5FDDE}" type="presParOf" srcId="{25663661-80E1-45AB-A188-9BA1BAFBC5AE}" destId="{79EC41B6-65E9-40A1-B38B-96FE0F7DE39F}" srcOrd="0" destOrd="0" presId="urn:microsoft.com/office/officeart/2005/8/layout/orgChart1"/>
    <dgm:cxn modelId="{A95711E4-3215-442C-B628-798EC8D7881B}" type="presParOf" srcId="{79EC41B6-65E9-40A1-B38B-96FE0F7DE39F}" destId="{EB42F8E8-3CAA-4D6A-9F50-40343CAA2CD3}" srcOrd="0" destOrd="0" presId="urn:microsoft.com/office/officeart/2005/8/layout/orgChart1"/>
    <dgm:cxn modelId="{9066D62B-C2A7-4795-8366-690EC417C70C}" type="presParOf" srcId="{EB42F8E8-3CAA-4D6A-9F50-40343CAA2CD3}" destId="{1DBD64FB-6167-4709-BF4D-D445B1171771}" srcOrd="0" destOrd="0" presId="urn:microsoft.com/office/officeart/2005/8/layout/orgChart1"/>
    <dgm:cxn modelId="{BDF9CD13-DD7A-4E42-9C02-28E7A60861C4}" type="presParOf" srcId="{EB42F8E8-3CAA-4D6A-9F50-40343CAA2CD3}" destId="{D2170DDD-054D-4654-B13B-B37ED55F8BAA}" srcOrd="1" destOrd="0" presId="urn:microsoft.com/office/officeart/2005/8/layout/orgChart1"/>
    <dgm:cxn modelId="{7DAD3AF2-AB70-4BB5-B6D4-8F6692E2664B}" type="presParOf" srcId="{79EC41B6-65E9-40A1-B38B-96FE0F7DE39F}" destId="{A7BFAA3C-EFDB-4B6A-8303-ABF750B0DBA1}" srcOrd="1" destOrd="0" presId="urn:microsoft.com/office/officeart/2005/8/layout/orgChart1"/>
    <dgm:cxn modelId="{5A239FBB-A1CC-4AAD-8E44-C93CCE029AD2}" type="presParOf" srcId="{A7BFAA3C-EFDB-4B6A-8303-ABF750B0DBA1}" destId="{C6F3022D-FB69-4E79-A4F3-4B3C652A7942}" srcOrd="0" destOrd="0" presId="urn:microsoft.com/office/officeart/2005/8/layout/orgChart1"/>
    <dgm:cxn modelId="{8CE1BD29-2C2D-4FE7-A085-D40B36D9DE71}" type="presParOf" srcId="{A7BFAA3C-EFDB-4B6A-8303-ABF750B0DBA1}" destId="{A57E4349-98D7-49FB-8F5E-2B60CB392189}" srcOrd="1" destOrd="0" presId="urn:microsoft.com/office/officeart/2005/8/layout/orgChart1"/>
    <dgm:cxn modelId="{335E04CF-C114-44AD-989F-E5569CE3CEBB}" type="presParOf" srcId="{A57E4349-98D7-49FB-8F5E-2B60CB392189}" destId="{AD4190F4-ABB8-4B08-9557-F4263F7B66AD}" srcOrd="0" destOrd="0" presId="urn:microsoft.com/office/officeart/2005/8/layout/orgChart1"/>
    <dgm:cxn modelId="{17710300-986A-41D3-810E-06ACCAD045A8}" type="presParOf" srcId="{AD4190F4-ABB8-4B08-9557-F4263F7B66AD}" destId="{3EA1992D-BCEE-470A-9510-90148772E696}" srcOrd="0" destOrd="0" presId="urn:microsoft.com/office/officeart/2005/8/layout/orgChart1"/>
    <dgm:cxn modelId="{AA494064-63F2-4176-BFDD-0E1E094504E4}" type="presParOf" srcId="{AD4190F4-ABB8-4B08-9557-F4263F7B66AD}" destId="{8010D3C8-4817-4B7C-A941-29248E33B2AB}" srcOrd="1" destOrd="0" presId="urn:microsoft.com/office/officeart/2005/8/layout/orgChart1"/>
    <dgm:cxn modelId="{416885F3-1935-4B23-91B0-8D7BB1DFBFD5}" type="presParOf" srcId="{A57E4349-98D7-49FB-8F5E-2B60CB392189}" destId="{66DD38BD-B67B-4B17-90F2-E04B21D3F38A}" srcOrd="1" destOrd="0" presId="urn:microsoft.com/office/officeart/2005/8/layout/orgChart1"/>
    <dgm:cxn modelId="{5B1BBF84-0144-400A-9882-CCDC5F4BA42D}" type="presParOf" srcId="{A57E4349-98D7-49FB-8F5E-2B60CB392189}" destId="{867319AF-2AF0-4650-A26C-43660169718E}" srcOrd="2" destOrd="0" presId="urn:microsoft.com/office/officeart/2005/8/layout/orgChart1"/>
    <dgm:cxn modelId="{E8CF0B91-B011-4814-B26F-C57AB69F58C6}" type="presParOf" srcId="{A7BFAA3C-EFDB-4B6A-8303-ABF750B0DBA1}" destId="{11E8FB5A-8B23-4BDD-8BBB-56D6D3316D3F}" srcOrd="2" destOrd="0" presId="urn:microsoft.com/office/officeart/2005/8/layout/orgChart1"/>
    <dgm:cxn modelId="{79B81CAD-BFEB-4B5A-8F80-3958171A567F}" type="presParOf" srcId="{A7BFAA3C-EFDB-4B6A-8303-ABF750B0DBA1}" destId="{1A647A90-CD96-4FCF-BDE3-D768C46DC66C}" srcOrd="3" destOrd="0" presId="urn:microsoft.com/office/officeart/2005/8/layout/orgChart1"/>
    <dgm:cxn modelId="{04881B70-AEBE-4C00-A353-41EEB721D049}" type="presParOf" srcId="{1A647A90-CD96-4FCF-BDE3-D768C46DC66C}" destId="{2ED68478-FD73-43C1-9AC1-A5447E0086A9}" srcOrd="0" destOrd="0" presId="urn:microsoft.com/office/officeart/2005/8/layout/orgChart1"/>
    <dgm:cxn modelId="{C7B2D1C3-C0DF-461A-93AE-578CF84D0724}" type="presParOf" srcId="{2ED68478-FD73-43C1-9AC1-A5447E0086A9}" destId="{D220DACD-AD74-4F88-91EA-0CE42764B7E1}" srcOrd="0" destOrd="0" presId="urn:microsoft.com/office/officeart/2005/8/layout/orgChart1"/>
    <dgm:cxn modelId="{90AD70AF-9A22-4A58-971F-5E63FD87383F}" type="presParOf" srcId="{2ED68478-FD73-43C1-9AC1-A5447E0086A9}" destId="{2498572D-5EBD-44F1-B6EC-4635B5ED6F0D}" srcOrd="1" destOrd="0" presId="urn:microsoft.com/office/officeart/2005/8/layout/orgChart1"/>
    <dgm:cxn modelId="{71833143-6556-4441-BDD7-A976DE18D433}" type="presParOf" srcId="{1A647A90-CD96-4FCF-BDE3-D768C46DC66C}" destId="{85A99C23-E68F-454F-9D0D-45CA798778F4}" srcOrd="1" destOrd="0" presId="urn:microsoft.com/office/officeart/2005/8/layout/orgChart1"/>
    <dgm:cxn modelId="{28D4CDE6-FBBC-4621-B89D-EF8713FF8FDC}" type="presParOf" srcId="{1A647A90-CD96-4FCF-BDE3-D768C46DC66C}" destId="{83366300-57C7-4445-9E8F-3491265593E3}" srcOrd="2" destOrd="0" presId="urn:microsoft.com/office/officeart/2005/8/layout/orgChart1"/>
    <dgm:cxn modelId="{1729DB92-D119-4A4A-932B-3062FD965C28}" type="presParOf" srcId="{79EC41B6-65E9-40A1-B38B-96FE0F7DE39F}" destId="{6DA1969F-3FEF-4A82-AC1D-8216C8E0AAE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7B4A62-1DEB-40C6-9D82-886E5BB45F2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8E4265C-1439-4499-9D82-2C2444C6999B}">
      <dgm:prSet/>
      <dgm:spPr/>
      <dgm:t>
        <a:bodyPr/>
        <a:lstStyle/>
        <a:p>
          <a:r>
            <a:rPr lang="en-US" u="sng"/>
            <a:t>Legal standard</a:t>
          </a:r>
          <a:r>
            <a:rPr lang="en-US"/>
            <a:t>: Districts must identify, locate, and evaluate children with disabilities who reside within the district</a:t>
          </a:r>
        </a:p>
      </dgm:t>
    </dgm:pt>
    <dgm:pt modelId="{1C81FAD6-0FB4-45EE-AB1D-00F9473422AA}" type="parTrans" cxnId="{BA3CB40C-1451-4CA5-AFC5-869C122C88BE}">
      <dgm:prSet/>
      <dgm:spPr/>
      <dgm:t>
        <a:bodyPr/>
        <a:lstStyle/>
        <a:p>
          <a:endParaRPr lang="en-US"/>
        </a:p>
      </dgm:t>
    </dgm:pt>
    <dgm:pt modelId="{2D79C5F3-D4B0-4AEB-BB56-F68FE94A5174}" type="sibTrans" cxnId="{BA3CB40C-1451-4CA5-AFC5-869C122C88BE}">
      <dgm:prSet/>
      <dgm:spPr/>
      <dgm:t>
        <a:bodyPr/>
        <a:lstStyle/>
        <a:p>
          <a:endParaRPr lang="en-US"/>
        </a:p>
      </dgm:t>
    </dgm:pt>
    <dgm:pt modelId="{E4310009-D96B-43BF-8515-030B0A5AF595}">
      <dgm:prSet/>
      <dgm:spPr/>
      <dgm:t>
        <a:bodyPr/>
        <a:lstStyle/>
        <a:p>
          <a:r>
            <a:rPr lang="en-US" u="sng"/>
            <a:t>Trigger</a:t>
          </a:r>
          <a:r>
            <a:rPr lang="en-US"/>
            <a:t>: District has reason to suspect that the child may have a disability and need special education services to address the disability</a:t>
          </a:r>
        </a:p>
      </dgm:t>
    </dgm:pt>
    <dgm:pt modelId="{90C396D5-3223-43C0-ADF4-35E2D3917B5E}" type="parTrans" cxnId="{9688A7DB-C195-4710-8624-8CCE0070BCF6}">
      <dgm:prSet/>
      <dgm:spPr/>
      <dgm:t>
        <a:bodyPr/>
        <a:lstStyle/>
        <a:p>
          <a:endParaRPr lang="en-US"/>
        </a:p>
      </dgm:t>
    </dgm:pt>
    <dgm:pt modelId="{5DE700A5-0D31-4B80-857C-7E7C48AF5F5A}" type="sibTrans" cxnId="{9688A7DB-C195-4710-8624-8CCE0070BCF6}">
      <dgm:prSet/>
      <dgm:spPr/>
      <dgm:t>
        <a:bodyPr/>
        <a:lstStyle/>
        <a:p>
          <a:endParaRPr lang="en-US"/>
        </a:p>
      </dgm:t>
    </dgm:pt>
    <dgm:pt modelId="{6F0723D8-27B5-450E-B137-63481904363C}" type="pres">
      <dgm:prSet presAssocID="{557B4A62-1DEB-40C6-9D82-886E5BB45F20}" presName="linear" presStyleCnt="0">
        <dgm:presLayoutVars>
          <dgm:animLvl val="lvl"/>
          <dgm:resizeHandles val="exact"/>
        </dgm:presLayoutVars>
      </dgm:prSet>
      <dgm:spPr/>
    </dgm:pt>
    <dgm:pt modelId="{CE83D0B7-C425-42AA-9551-DACEE7ED0252}" type="pres">
      <dgm:prSet presAssocID="{B8E4265C-1439-4499-9D82-2C2444C6999B}" presName="parentText" presStyleLbl="node1" presStyleIdx="0" presStyleCnt="2">
        <dgm:presLayoutVars>
          <dgm:chMax val="0"/>
          <dgm:bulletEnabled val="1"/>
        </dgm:presLayoutVars>
      </dgm:prSet>
      <dgm:spPr/>
    </dgm:pt>
    <dgm:pt modelId="{97C9594F-54C1-4169-82A9-18EF8FF9C67D}" type="pres">
      <dgm:prSet presAssocID="{2D79C5F3-D4B0-4AEB-BB56-F68FE94A5174}" presName="spacer" presStyleCnt="0"/>
      <dgm:spPr/>
    </dgm:pt>
    <dgm:pt modelId="{0E465F64-C325-4E8C-888C-F0DCF83DA9FA}" type="pres">
      <dgm:prSet presAssocID="{E4310009-D96B-43BF-8515-030B0A5AF595}" presName="parentText" presStyleLbl="node1" presStyleIdx="1" presStyleCnt="2">
        <dgm:presLayoutVars>
          <dgm:chMax val="0"/>
          <dgm:bulletEnabled val="1"/>
        </dgm:presLayoutVars>
      </dgm:prSet>
      <dgm:spPr/>
    </dgm:pt>
  </dgm:ptLst>
  <dgm:cxnLst>
    <dgm:cxn modelId="{BA3CB40C-1451-4CA5-AFC5-869C122C88BE}" srcId="{557B4A62-1DEB-40C6-9D82-886E5BB45F20}" destId="{B8E4265C-1439-4499-9D82-2C2444C6999B}" srcOrd="0" destOrd="0" parTransId="{1C81FAD6-0FB4-45EE-AB1D-00F9473422AA}" sibTransId="{2D79C5F3-D4B0-4AEB-BB56-F68FE94A5174}"/>
    <dgm:cxn modelId="{20891815-40B6-4F9D-854F-088CBFF4FFDF}" type="presOf" srcId="{557B4A62-1DEB-40C6-9D82-886E5BB45F20}" destId="{6F0723D8-27B5-450E-B137-63481904363C}" srcOrd="0" destOrd="0" presId="urn:microsoft.com/office/officeart/2005/8/layout/vList2"/>
    <dgm:cxn modelId="{A0D77B35-6B21-4D06-96D2-B64A7A5272E1}" type="presOf" srcId="{B8E4265C-1439-4499-9D82-2C2444C6999B}" destId="{CE83D0B7-C425-42AA-9551-DACEE7ED0252}" srcOrd="0" destOrd="0" presId="urn:microsoft.com/office/officeart/2005/8/layout/vList2"/>
    <dgm:cxn modelId="{A1646D5F-3EFB-4055-91F4-B71683DB6B3B}" type="presOf" srcId="{E4310009-D96B-43BF-8515-030B0A5AF595}" destId="{0E465F64-C325-4E8C-888C-F0DCF83DA9FA}" srcOrd="0" destOrd="0" presId="urn:microsoft.com/office/officeart/2005/8/layout/vList2"/>
    <dgm:cxn modelId="{9688A7DB-C195-4710-8624-8CCE0070BCF6}" srcId="{557B4A62-1DEB-40C6-9D82-886E5BB45F20}" destId="{E4310009-D96B-43BF-8515-030B0A5AF595}" srcOrd="1" destOrd="0" parTransId="{90C396D5-3223-43C0-ADF4-35E2D3917B5E}" sibTransId="{5DE700A5-0D31-4B80-857C-7E7C48AF5F5A}"/>
    <dgm:cxn modelId="{1D770291-0892-4A99-9B2D-B11642F306C0}" type="presParOf" srcId="{6F0723D8-27B5-450E-B137-63481904363C}" destId="{CE83D0B7-C425-42AA-9551-DACEE7ED0252}" srcOrd="0" destOrd="0" presId="urn:microsoft.com/office/officeart/2005/8/layout/vList2"/>
    <dgm:cxn modelId="{A36129A7-A9A0-4796-831B-0647D61A02FC}" type="presParOf" srcId="{6F0723D8-27B5-450E-B137-63481904363C}" destId="{97C9594F-54C1-4169-82A9-18EF8FF9C67D}" srcOrd="1" destOrd="0" presId="urn:microsoft.com/office/officeart/2005/8/layout/vList2"/>
    <dgm:cxn modelId="{6C841126-D2B2-4ED1-AD54-4D62580625F7}" type="presParOf" srcId="{6F0723D8-27B5-450E-B137-63481904363C}" destId="{0E465F64-C325-4E8C-888C-F0DCF83DA9F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78FBDC-A6D0-40F3-B510-13441FD1F4FC}">
      <dsp:nvSpPr>
        <dsp:cNvPr id="0" name=""/>
        <dsp:cNvSpPr/>
      </dsp:nvSpPr>
      <dsp:spPr>
        <a:xfrm>
          <a:off x="0" y="37759"/>
          <a:ext cx="6290226" cy="170818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Federal law</a:t>
          </a:r>
        </a:p>
      </dsp:txBody>
      <dsp:txXfrm>
        <a:off x="83387" y="121146"/>
        <a:ext cx="6123452" cy="1541407"/>
      </dsp:txXfrm>
    </dsp:sp>
    <dsp:sp modelId="{AD90F681-213A-4E60-BAC0-C857B3EBD01D}">
      <dsp:nvSpPr>
        <dsp:cNvPr id="0" name=""/>
        <dsp:cNvSpPr/>
      </dsp:nvSpPr>
      <dsp:spPr>
        <a:xfrm>
          <a:off x="0" y="1869781"/>
          <a:ext cx="6290226" cy="1708181"/>
        </a:xfrm>
        <a:prstGeom prst="roundRect">
          <a:avLst/>
        </a:prstGeom>
        <a:solidFill>
          <a:schemeClr val="accent5">
            <a:hueOff val="1163773"/>
            <a:satOff val="3877"/>
            <a:lumOff val="441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Anti-discrimination law</a:t>
          </a:r>
        </a:p>
      </dsp:txBody>
      <dsp:txXfrm>
        <a:off x="83387" y="1953168"/>
        <a:ext cx="6123452" cy="1541407"/>
      </dsp:txXfrm>
    </dsp:sp>
    <dsp:sp modelId="{09FFC38A-73B2-4BAF-B536-43AE822A99E3}">
      <dsp:nvSpPr>
        <dsp:cNvPr id="0" name=""/>
        <dsp:cNvSpPr/>
      </dsp:nvSpPr>
      <dsp:spPr>
        <a:xfrm>
          <a:off x="0" y="3701803"/>
          <a:ext cx="6290226" cy="1708181"/>
        </a:xfrm>
        <a:prstGeom prst="roundRect">
          <a:avLst/>
        </a:prstGeom>
        <a:solidFill>
          <a:schemeClr val="accent5">
            <a:hueOff val="2327545"/>
            <a:satOff val="7755"/>
            <a:lumOff val="882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Similar to Section 504 regarding education </a:t>
          </a:r>
        </a:p>
      </dsp:txBody>
      <dsp:txXfrm>
        <a:off x="83387" y="3785190"/>
        <a:ext cx="6123452" cy="15414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7CA1E-5E8E-4A72-9C50-7FEDFBFFE9B6}">
      <dsp:nvSpPr>
        <dsp:cNvPr id="0" name=""/>
        <dsp:cNvSpPr/>
      </dsp:nvSpPr>
      <dsp:spPr>
        <a:xfrm>
          <a:off x="0" y="3070520"/>
          <a:ext cx="6403994" cy="2014594"/>
        </a:xfrm>
        <a:prstGeom prst="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sz="3500" kern="1200"/>
            <a:t>Minnesota added additional protections</a:t>
          </a:r>
        </a:p>
      </dsp:txBody>
      <dsp:txXfrm>
        <a:off x="0" y="3070520"/>
        <a:ext cx="6403994" cy="2014594"/>
      </dsp:txXfrm>
    </dsp:sp>
    <dsp:sp modelId="{A73673DA-4180-4D8E-8B93-8F7A6BAA454D}">
      <dsp:nvSpPr>
        <dsp:cNvPr id="0" name=""/>
        <dsp:cNvSpPr/>
      </dsp:nvSpPr>
      <dsp:spPr>
        <a:xfrm rot="10800000">
          <a:off x="0" y="2294"/>
          <a:ext cx="6403994" cy="3098445"/>
        </a:xfrm>
        <a:prstGeom prst="upArrowCallou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sz="3500" kern="1200"/>
            <a:t>Minnesota adopted laws and regulations implementing IDEA</a:t>
          </a:r>
        </a:p>
      </dsp:txBody>
      <dsp:txXfrm rot="10800000">
        <a:off x="0" y="2294"/>
        <a:ext cx="6403994" cy="20132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8FB5A-8B23-4BDD-8BBB-56D6D3316D3F}">
      <dsp:nvSpPr>
        <dsp:cNvPr id="0" name=""/>
        <dsp:cNvSpPr/>
      </dsp:nvSpPr>
      <dsp:spPr>
        <a:xfrm>
          <a:off x="4364310" y="1664045"/>
          <a:ext cx="2011248" cy="698119"/>
        </a:xfrm>
        <a:custGeom>
          <a:avLst/>
          <a:gdLst/>
          <a:ahLst/>
          <a:cxnLst/>
          <a:rect l="0" t="0" r="0" b="0"/>
          <a:pathLst>
            <a:path>
              <a:moveTo>
                <a:pt x="0" y="0"/>
              </a:moveTo>
              <a:lnTo>
                <a:pt x="0" y="349059"/>
              </a:lnTo>
              <a:lnTo>
                <a:pt x="2011248" y="349059"/>
              </a:lnTo>
              <a:lnTo>
                <a:pt x="2011248" y="69811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F3022D-FB69-4E79-A4F3-4B3C652A7942}">
      <dsp:nvSpPr>
        <dsp:cNvPr id="0" name=""/>
        <dsp:cNvSpPr/>
      </dsp:nvSpPr>
      <dsp:spPr>
        <a:xfrm>
          <a:off x="2353062" y="1664045"/>
          <a:ext cx="2011248" cy="698119"/>
        </a:xfrm>
        <a:custGeom>
          <a:avLst/>
          <a:gdLst/>
          <a:ahLst/>
          <a:cxnLst/>
          <a:rect l="0" t="0" r="0" b="0"/>
          <a:pathLst>
            <a:path>
              <a:moveTo>
                <a:pt x="2011248" y="0"/>
              </a:moveTo>
              <a:lnTo>
                <a:pt x="2011248" y="349059"/>
              </a:lnTo>
              <a:lnTo>
                <a:pt x="0" y="349059"/>
              </a:lnTo>
              <a:lnTo>
                <a:pt x="0" y="69811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BD64FB-6167-4709-BF4D-D445B1171771}">
      <dsp:nvSpPr>
        <dsp:cNvPr id="0" name=""/>
        <dsp:cNvSpPr/>
      </dsp:nvSpPr>
      <dsp:spPr>
        <a:xfrm>
          <a:off x="2702121" y="1857"/>
          <a:ext cx="3324377" cy="16621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baseline="0" dirty="0"/>
            <a:t>Basic Obligations of the IDEA</a:t>
          </a:r>
          <a:endParaRPr lang="en-US" sz="3800" kern="1200" dirty="0"/>
        </a:p>
      </dsp:txBody>
      <dsp:txXfrm>
        <a:off x="2702121" y="1857"/>
        <a:ext cx="3324377" cy="1662188"/>
      </dsp:txXfrm>
    </dsp:sp>
    <dsp:sp modelId="{3EA1992D-BCEE-470A-9510-90148772E696}">
      <dsp:nvSpPr>
        <dsp:cNvPr id="0" name=""/>
        <dsp:cNvSpPr/>
      </dsp:nvSpPr>
      <dsp:spPr>
        <a:xfrm>
          <a:off x="690873" y="2362165"/>
          <a:ext cx="3324377" cy="16621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t>Comply with Procedural Requirements</a:t>
          </a:r>
        </a:p>
      </dsp:txBody>
      <dsp:txXfrm>
        <a:off x="690873" y="2362165"/>
        <a:ext cx="3324377" cy="1662188"/>
      </dsp:txXfrm>
    </dsp:sp>
    <dsp:sp modelId="{D220DACD-AD74-4F88-91EA-0CE42764B7E1}">
      <dsp:nvSpPr>
        <dsp:cNvPr id="0" name=""/>
        <dsp:cNvSpPr/>
      </dsp:nvSpPr>
      <dsp:spPr>
        <a:xfrm>
          <a:off x="4713370" y="2362165"/>
          <a:ext cx="3324377" cy="16621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t>Provide an IEP</a:t>
          </a:r>
        </a:p>
      </dsp:txBody>
      <dsp:txXfrm>
        <a:off x="4713370" y="2362165"/>
        <a:ext cx="3324377" cy="16621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3D0B7-C425-42AA-9551-DACEE7ED0252}">
      <dsp:nvSpPr>
        <dsp:cNvPr id="0" name=""/>
        <dsp:cNvSpPr/>
      </dsp:nvSpPr>
      <dsp:spPr>
        <a:xfrm>
          <a:off x="0" y="67699"/>
          <a:ext cx="10390779" cy="19655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u="sng" kern="1200"/>
            <a:t>Legal standard</a:t>
          </a:r>
          <a:r>
            <a:rPr lang="en-US" sz="3500" kern="1200"/>
            <a:t>: Districts must identify, locate, and evaluate children with disabilities who reside within the district</a:t>
          </a:r>
        </a:p>
      </dsp:txBody>
      <dsp:txXfrm>
        <a:off x="95953" y="163652"/>
        <a:ext cx="10198873" cy="1773693"/>
      </dsp:txXfrm>
    </dsp:sp>
    <dsp:sp modelId="{0E465F64-C325-4E8C-888C-F0DCF83DA9FA}">
      <dsp:nvSpPr>
        <dsp:cNvPr id="0" name=""/>
        <dsp:cNvSpPr/>
      </dsp:nvSpPr>
      <dsp:spPr>
        <a:xfrm>
          <a:off x="0" y="2134099"/>
          <a:ext cx="10390779" cy="19655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u="sng" kern="1200"/>
            <a:t>Trigger</a:t>
          </a:r>
          <a:r>
            <a:rPr lang="en-US" sz="3500" kern="1200"/>
            <a:t>: District has reason to suspect that the child may have a disability and need special education services to address the disability</a:t>
          </a:r>
        </a:p>
      </dsp:txBody>
      <dsp:txXfrm>
        <a:off x="95953" y="2230052"/>
        <a:ext cx="10198873" cy="177369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A5270BC4-DFCC-420F-AC41-3681A737DAF0}" type="datetimeFigureOut">
              <a:rPr lang="en-US" smtClean="0"/>
              <a:t>10/26/2021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37AE9911-7D8B-4C2A-AB1E-D722A14434DC}" type="slidenum">
              <a:rPr lang="en-US" smtClean="0"/>
              <a:t>‹#›</a:t>
            </a:fld>
            <a:endParaRPr lang="en-US" dirty="0"/>
          </a:p>
        </p:txBody>
      </p:sp>
    </p:spTree>
    <p:extLst>
      <p:ext uri="{BB962C8B-B14F-4D97-AF65-F5344CB8AC3E}">
        <p14:creationId xmlns:p14="http://schemas.microsoft.com/office/powerpoint/2010/main" val="2076101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270BC4-DFCC-420F-AC41-3681A737DAF0}" type="datetimeFigureOut">
              <a:rPr lang="en-US" smtClean="0"/>
              <a:t>10/26/2021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AE9911-7D8B-4C2A-AB1E-D722A14434DC}" type="slidenum">
              <a:rPr lang="en-US" smtClean="0"/>
              <a:t>‹#›</a:t>
            </a:fld>
            <a:endParaRPr lang="en-US" dirty="0"/>
          </a:p>
        </p:txBody>
      </p:sp>
    </p:spTree>
    <p:extLst>
      <p:ext uri="{BB962C8B-B14F-4D97-AF65-F5344CB8AC3E}">
        <p14:creationId xmlns:p14="http://schemas.microsoft.com/office/powerpoint/2010/main" val="1504665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5270BC4-DFCC-420F-AC41-3681A737DAF0}" type="datetimeFigureOut">
              <a:rPr lang="en-US" smtClean="0"/>
              <a:t>10/26/2021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37AE9911-7D8B-4C2A-AB1E-D722A14434DC}" type="slidenum">
              <a:rPr lang="en-US" smtClean="0"/>
              <a:t>‹#›</a:t>
            </a:fld>
            <a:endParaRPr lang="en-US" dirty="0"/>
          </a:p>
        </p:txBody>
      </p:sp>
    </p:spTree>
    <p:extLst>
      <p:ext uri="{BB962C8B-B14F-4D97-AF65-F5344CB8AC3E}">
        <p14:creationId xmlns:p14="http://schemas.microsoft.com/office/powerpoint/2010/main" val="417016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5270BC4-DFCC-420F-AC41-3681A737DAF0}" type="datetimeFigureOut">
              <a:rPr lang="en-US" smtClean="0"/>
              <a:t>10/26/2021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37AE9911-7D8B-4C2A-AB1E-D722A14434DC}"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19909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A5270BC4-DFCC-420F-AC41-3681A737DAF0}" type="datetimeFigureOut">
              <a:rPr lang="en-US" smtClean="0"/>
              <a:t>10/26/2021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37AE9911-7D8B-4C2A-AB1E-D722A14434DC}" type="slidenum">
              <a:rPr lang="en-US" smtClean="0"/>
              <a:t>‹#›</a:t>
            </a:fld>
            <a:endParaRPr lang="en-US" dirty="0"/>
          </a:p>
        </p:txBody>
      </p:sp>
    </p:spTree>
    <p:extLst>
      <p:ext uri="{BB962C8B-B14F-4D97-AF65-F5344CB8AC3E}">
        <p14:creationId xmlns:p14="http://schemas.microsoft.com/office/powerpoint/2010/main" val="4209038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5270BC4-DFCC-420F-AC41-3681A737DAF0}" type="datetimeFigureOut">
              <a:rPr lang="en-US" smtClean="0"/>
              <a:t>10/26/2021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AE9911-7D8B-4C2A-AB1E-D722A14434DC}" type="slidenum">
              <a:rPr lang="en-US" smtClean="0"/>
              <a:t>‹#›</a:t>
            </a:fld>
            <a:endParaRPr lang="en-US" dirty="0"/>
          </a:p>
        </p:txBody>
      </p:sp>
    </p:spTree>
    <p:extLst>
      <p:ext uri="{BB962C8B-B14F-4D97-AF65-F5344CB8AC3E}">
        <p14:creationId xmlns:p14="http://schemas.microsoft.com/office/powerpoint/2010/main" val="3847616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5270BC4-DFCC-420F-AC41-3681A737DAF0}" type="datetimeFigureOut">
              <a:rPr lang="en-US" smtClean="0"/>
              <a:t>10/26/2021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AE9911-7D8B-4C2A-AB1E-D722A14434DC}" type="slidenum">
              <a:rPr lang="en-US" smtClean="0"/>
              <a:t>‹#›</a:t>
            </a:fld>
            <a:endParaRPr lang="en-US" dirty="0"/>
          </a:p>
        </p:txBody>
      </p:sp>
    </p:spTree>
    <p:extLst>
      <p:ext uri="{BB962C8B-B14F-4D97-AF65-F5344CB8AC3E}">
        <p14:creationId xmlns:p14="http://schemas.microsoft.com/office/powerpoint/2010/main" val="129646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270BC4-DFCC-420F-AC41-3681A737DAF0}" type="datetimeFigureOut">
              <a:rPr lang="en-US" smtClean="0"/>
              <a:t>10/26/2021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AE9911-7D8B-4C2A-AB1E-D722A14434DC}" type="slidenum">
              <a:rPr lang="en-US" smtClean="0"/>
              <a:t>‹#›</a:t>
            </a:fld>
            <a:endParaRPr lang="en-US" dirty="0"/>
          </a:p>
        </p:txBody>
      </p:sp>
    </p:spTree>
    <p:extLst>
      <p:ext uri="{BB962C8B-B14F-4D97-AF65-F5344CB8AC3E}">
        <p14:creationId xmlns:p14="http://schemas.microsoft.com/office/powerpoint/2010/main" val="1859120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A5270BC4-DFCC-420F-AC41-3681A737DAF0}" type="datetimeFigureOut">
              <a:rPr lang="en-US" smtClean="0"/>
              <a:t>10/26/2021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37AE9911-7D8B-4C2A-AB1E-D722A14434DC}" type="slidenum">
              <a:rPr lang="en-US" smtClean="0"/>
              <a:t>‹#›</a:t>
            </a:fld>
            <a:endParaRPr lang="en-US" dirty="0"/>
          </a:p>
        </p:txBody>
      </p:sp>
    </p:spTree>
    <p:extLst>
      <p:ext uri="{BB962C8B-B14F-4D97-AF65-F5344CB8AC3E}">
        <p14:creationId xmlns:p14="http://schemas.microsoft.com/office/powerpoint/2010/main" val="744884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270BC4-DFCC-420F-AC41-3681A737DAF0}" type="datetimeFigureOut">
              <a:rPr lang="en-US" smtClean="0"/>
              <a:t>10/26/2021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AE9911-7D8B-4C2A-AB1E-D722A14434DC}" type="slidenum">
              <a:rPr lang="en-US" smtClean="0"/>
              <a:t>‹#›</a:t>
            </a:fld>
            <a:endParaRPr lang="en-US" dirty="0"/>
          </a:p>
        </p:txBody>
      </p:sp>
    </p:spTree>
    <p:extLst>
      <p:ext uri="{BB962C8B-B14F-4D97-AF65-F5344CB8AC3E}">
        <p14:creationId xmlns:p14="http://schemas.microsoft.com/office/powerpoint/2010/main" val="3654004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A5270BC4-DFCC-420F-AC41-3681A737DAF0}" type="datetimeFigureOut">
              <a:rPr lang="en-US" smtClean="0"/>
              <a:t>10/26/2021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37AE9911-7D8B-4C2A-AB1E-D722A14434DC}" type="slidenum">
              <a:rPr lang="en-US" smtClean="0"/>
              <a:t>‹#›</a:t>
            </a:fld>
            <a:endParaRPr lang="en-US" dirty="0"/>
          </a:p>
        </p:txBody>
      </p:sp>
    </p:spTree>
    <p:extLst>
      <p:ext uri="{BB962C8B-B14F-4D97-AF65-F5344CB8AC3E}">
        <p14:creationId xmlns:p14="http://schemas.microsoft.com/office/powerpoint/2010/main" val="1535205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270BC4-DFCC-420F-AC41-3681A737DAF0}" type="datetimeFigureOut">
              <a:rPr lang="en-US" smtClean="0"/>
              <a:t>10/26/2021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AE9911-7D8B-4C2A-AB1E-D722A14434DC}" type="slidenum">
              <a:rPr lang="en-US" smtClean="0"/>
              <a:t>‹#›</a:t>
            </a:fld>
            <a:endParaRPr lang="en-US" dirty="0"/>
          </a:p>
        </p:txBody>
      </p:sp>
    </p:spTree>
    <p:extLst>
      <p:ext uri="{BB962C8B-B14F-4D97-AF65-F5344CB8AC3E}">
        <p14:creationId xmlns:p14="http://schemas.microsoft.com/office/powerpoint/2010/main" val="666930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270BC4-DFCC-420F-AC41-3681A737DAF0}" type="datetimeFigureOut">
              <a:rPr lang="en-US" smtClean="0"/>
              <a:t>10/26/2021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AE9911-7D8B-4C2A-AB1E-D722A14434DC}" type="slidenum">
              <a:rPr lang="en-US" smtClean="0"/>
              <a:t>‹#›</a:t>
            </a:fld>
            <a:endParaRPr lang="en-US" dirty="0"/>
          </a:p>
        </p:txBody>
      </p:sp>
    </p:spTree>
    <p:extLst>
      <p:ext uri="{BB962C8B-B14F-4D97-AF65-F5344CB8AC3E}">
        <p14:creationId xmlns:p14="http://schemas.microsoft.com/office/powerpoint/2010/main" val="487306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270BC4-DFCC-420F-AC41-3681A737DAF0}" type="datetimeFigureOut">
              <a:rPr lang="en-US" smtClean="0"/>
              <a:t>10/26/2021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AE9911-7D8B-4C2A-AB1E-D722A14434DC}" type="slidenum">
              <a:rPr lang="en-US" smtClean="0"/>
              <a:t>‹#›</a:t>
            </a:fld>
            <a:endParaRPr lang="en-US" dirty="0"/>
          </a:p>
        </p:txBody>
      </p:sp>
    </p:spTree>
    <p:extLst>
      <p:ext uri="{BB962C8B-B14F-4D97-AF65-F5344CB8AC3E}">
        <p14:creationId xmlns:p14="http://schemas.microsoft.com/office/powerpoint/2010/main" val="1309829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270BC4-DFCC-420F-AC41-3681A737DAF0}" type="datetimeFigureOut">
              <a:rPr lang="en-US" smtClean="0"/>
              <a:t>10/26/2021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AE9911-7D8B-4C2A-AB1E-D722A14434DC}" type="slidenum">
              <a:rPr lang="en-US" smtClean="0"/>
              <a:t>‹#›</a:t>
            </a:fld>
            <a:endParaRPr lang="en-US" dirty="0"/>
          </a:p>
        </p:txBody>
      </p:sp>
    </p:spTree>
    <p:extLst>
      <p:ext uri="{BB962C8B-B14F-4D97-AF65-F5344CB8AC3E}">
        <p14:creationId xmlns:p14="http://schemas.microsoft.com/office/powerpoint/2010/main" val="4280031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270BC4-DFCC-420F-AC41-3681A737DAF0}" type="datetimeFigureOut">
              <a:rPr lang="en-US" smtClean="0"/>
              <a:t>10/26/2021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AE9911-7D8B-4C2A-AB1E-D722A14434DC}" type="slidenum">
              <a:rPr lang="en-US" smtClean="0"/>
              <a:t>‹#›</a:t>
            </a:fld>
            <a:endParaRPr lang="en-US" dirty="0"/>
          </a:p>
        </p:txBody>
      </p:sp>
    </p:spTree>
    <p:extLst>
      <p:ext uri="{BB962C8B-B14F-4D97-AF65-F5344CB8AC3E}">
        <p14:creationId xmlns:p14="http://schemas.microsoft.com/office/powerpoint/2010/main" val="2742001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270BC4-DFCC-420F-AC41-3681A737DAF0}" type="datetimeFigureOut">
              <a:rPr lang="en-US" smtClean="0"/>
              <a:t>10/26/2021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AE9911-7D8B-4C2A-AB1E-D722A14434DC}" type="slidenum">
              <a:rPr lang="en-US" smtClean="0"/>
              <a:t>‹#›</a:t>
            </a:fld>
            <a:endParaRPr lang="en-US" dirty="0"/>
          </a:p>
        </p:txBody>
      </p:sp>
    </p:spTree>
    <p:extLst>
      <p:ext uri="{BB962C8B-B14F-4D97-AF65-F5344CB8AC3E}">
        <p14:creationId xmlns:p14="http://schemas.microsoft.com/office/powerpoint/2010/main" val="3077589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5270BC4-DFCC-420F-AC41-3681A737DAF0}" type="datetimeFigureOut">
              <a:rPr lang="en-US" smtClean="0"/>
              <a:t>10/26/2021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7AE9911-7D8B-4C2A-AB1E-D722A14434DC}" type="slidenum">
              <a:rPr lang="en-US" smtClean="0"/>
              <a:t>‹#›</a:t>
            </a:fld>
            <a:endParaRPr lang="en-US" dirty="0"/>
          </a:p>
        </p:txBody>
      </p:sp>
    </p:spTree>
    <p:extLst>
      <p:ext uri="{BB962C8B-B14F-4D97-AF65-F5344CB8AC3E}">
        <p14:creationId xmlns:p14="http://schemas.microsoft.com/office/powerpoint/2010/main" val="42074566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crs@ratwiklaw.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622A7-6D33-42FF-BD2C-AF1EA95960BC}"/>
              </a:ext>
            </a:extLst>
          </p:cNvPr>
          <p:cNvSpPr>
            <a:spLocks noGrp="1"/>
          </p:cNvSpPr>
          <p:nvPr>
            <p:ph type="ctrTitle"/>
          </p:nvPr>
        </p:nvSpPr>
        <p:spPr>
          <a:xfrm>
            <a:off x="1" y="1122362"/>
            <a:ext cx="12192000" cy="3205797"/>
          </a:xfrm>
        </p:spPr>
        <p:txBody>
          <a:bodyPr anchor="ctr">
            <a:normAutofit/>
          </a:bodyPr>
          <a:lstStyle/>
          <a:p>
            <a:pPr algn="ctr"/>
            <a:r>
              <a:rPr lang="en-US" sz="4800" dirty="0">
                <a:latin typeface="Times New Roman" panose="02020603050405020304" pitchFamily="18" charset="0"/>
                <a:cs typeface="Times New Roman" panose="02020603050405020304" pitchFamily="18" charset="0"/>
              </a:rPr>
              <a:t>(Just Slightly) Beyond the Basics:</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Special Education Law for New Administrators</a:t>
            </a:r>
          </a:p>
        </p:txBody>
      </p:sp>
      <p:sp>
        <p:nvSpPr>
          <p:cNvPr id="3" name="Subtitle 2">
            <a:extLst>
              <a:ext uri="{FF2B5EF4-FFF2-40B4-BE49-F238E27FC236}">
                <a16:creationId xmlns:a16="http://schemas.microsoft.com/office/drawing/2014/main" id="{4ED5B431-0619-43AF-99C0-D51B88DCEDF2}"/>
              </a:ext>
            </a:extLst>
          </p:cNvPr>
          <p:cNvSpPr>
            <a:spLocks noGrp="1"/>
          </p:cNvSpPr>
          <p:nvPr>
            <p:ph type="subTitle" idx="1"/>
          </p:nvPr>
        </p:nvSpPr>
        <p:spPr>
          <a:xfrm>
            <a:off x="1414055" y="4765721"/>
            <a:ext cx="9144000" cy="1655762"/>
          </a:xfrm>
        </p:spPr>
        <p:txBody>
          <a:bodyPr>
            <a:noAutofit/>
          </a:bodyPr>
          <a:lstStyle/>
          <a:p>
            <a:pPr algn="ctr"/>
            <a:r>
              <a:rPr lang="en-US" sz="2800" dirty="0">
                <a:latin typeface="Times New Roman" panose="02020603050405020304" pitchFamily="18" charset="0"/>
                <a:cs typeface="Times New Roman" panose="02020603050405020304" pitchFamily="18" charset="0"/>
              </a:rPr>
              <a:t>Christian R. Shafer</a:t>
            </a:r>
          </a:p>
          <a:p>
            <a:pPr algn="ctr"/>
            <a:r>
              <a:rPr lang="en-US" sz="2800" dirty="0">
                <a:latin typeface="Times New Roman" panose="02020603050405020304" pitchFamily="18" charset="0"/>
                <a:cs typeface="Times New Roman" panose="02020603050405020304" pitchFamily="18" charset="0"/>
                <a:hlinkClick r:id="rId2"/>
              </a:rPr>
              <a:t>crs@ratwiklaw.com</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07C98B0A-D91A-448D-8295-3CF8FDA219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99833"/>
            <a:ext cx="12188203" cy="1043300"/>
          </a:xfrm>
          <a:prstGeom prst="rect">
            <a:avLst/>
          </a:prstGeom>
        </p:spPr>
      </p:pic>
    </p:spTree>
    <p:extLst>
      <p:ext uri="{BB962C8B-B14F-4D97-AF65-F5344CB8AC3E}">
        <p14:creationId xmlns:p14="http://schemas.microsoft.com/office/powerpoint/2010/main" val="970525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8988D-F8FC-4692-BF0B-749EAA11943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Child find and Eligibility under Section 504</a:t>
            </a:r>
          </a:p>
        </p:txBody>
      </p:sp>
      <p:sp>
        <p:nvSpPr>
          <p:cNvPr id="3" name="Content Placeholder 2">
            <a:extLst>
              <a:ext uri="{FF2B5EF4-FFF2-40B4-BE49-F238E27FC236}">
                <a16:creationId xmlns:a16="http://schemas.microsoft.com/office/drawing/2014/main" id="{8611CE36-80DC-473E-A60F-5421FDADBB1F}"/>
              </a:ext>
            </a:extLst>
          </p:cNvPr>
          <p:cNvSpPr>
            <a:spLocks noGrp="1"/>
          </p:cNvSpPr>
          <p:nvPr>
            <p:ph idx="1"/>
          </p:nvPr>
        </p:nvSpPr>
        <p:spPr/>
        <p:txBody>
          <a:bodyPr/>
          <a:lstStyle/>
          <a:p>
            <a:r>
              <a:rPr lang="en-US" u="sng" dirty="0">
                <a:latin typeface="Times New Roman" panose="02020603050405020304" pitchFamily="18" charset="0"/>
                <a:cs typeface="Times New Roman" panose="02020603050405020304" pitchFamily="18" charset="0"/>
              </a:rPr>
              <a:t>Child find</a:t>
            </a:r>
            <a:r>
              <a:rPr lang="en-US" dirty="0">
                <a:latin typeface="Times New Roman" panose="02020603050405020304" pitchFamily="18" charset="0"/>
                <a:cs typeface="Times New Roman" panose="02020603050405020304" pitchFamily="18" charset="0"/>
              </a:rPr>
              <a:t>: Must locate, identify, and evaluate students who are believed to be in need of accommodations or special education services.</a:t>
            </a:r>
          </a:p>
          <a:p>
            <a:pPr marL="0" indent="0">
              <a:buNone/>
            </a:pPr>
            <a:endParaRPr lang="en-US"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rPr>
              <a:t>Eligibility</a:t>
            </a:r>
            <a:r>
              <a:rPr lang="en-US" dirty="0">
                <a:latin typeface="Times New Roman" panose="02020603050405020304" pitchFamily="18" charset="0"/>
                <a:cs typeface="Times New Roman" panose="02020603050405020304" pitchFamily="18" charset="0"/>
              </a:rPr>
              <a:t>: Section 504 applies to individuals who </a:t>
            </a:r>
          </a:p>
          <a:p>
            <a:pPr lvl="1"/>
            <a:r>
              <a:rPr lang="en-US" sz="2800" dirty="0">
                <a:latin typeface="Times New Roman" panose="02020603050405020304" pitchFamily="18" charset="0"/>
                <a:cs typeface="Times New Roman" panose="02020603050405020304" pitchFamily="18" charset="0"/>
              </a:rPr>
              <a:t>have a physical or mental impairment that substantially limits on or more major life activities [as compared to the average student]; </a:t>
            </a:r>
          </a:p>
          <a:p>
            <a:pPr lvl="1"/>
            <a:r>
              <a:rPr lang="en-US" sz="2800" dirty="0">
                <a:latin typeface="Times New Roman" panose="02020603050405020304" pitchFamily="18" charset="0"/>
                <a:cs typeface="Times New Roman" panose="02020603050405020304" pitchFamily="18" charset="0"/>
              </a:rPr>
              <a:t>have a record of such an impairment; or </a:t>
            </a:r>
          </a:p>
          <a:p>
            <a:pPr lvl="1"/>
            <a:r>
              <a:rPr lang="en-US" sz="2800" dirty="0">
                <a:latin typeface="Times New Roman" panose="02020603050405020304" pitchFamily="18" charset="0"/>
                <a:cs typeface="Times New Roman" panose="02020603050405020304" pitchFamily="18" charset="0"/>
              </a:rPr>
              <a:t>are regarded as having such an impairment.</a:t>
            </a:r>
          </a:p>
          <a:p>
            <a:endParaRPr lang="en-US" dirty="0"/>
          </a:p>
        </p:txBody>
      </p:sp>
    </p:spTree>
    <p:extLst>
      <p:ext uri="{BB962C8B-B14F-4D97-AF65-F5344CB8AC3E}">
        <p14:creationId xmlns:p14="http://schemas.microsoft.com/office/powerpoint/2010/main" val="220131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ECDA1F-977F-40AF-840D-D05BB091D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B9FECD2-89B7-4AC3-8D54-9733D60AF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60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F54C189-4A4C-4899-9585-5281DA208D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4A21DC37-2997-4378-A017-0D79E9A4DE50}"/>
              </a:ext>
            </a:extLst>
          </p:cNvPr>
          <p:cNvSpPr>
            <a:spLocks noGrp="1"/>
          </p:cNvSpPr>
          <p:nvPr>
            <p:ph type="title"/>
          </p:nvPr>
        </p:nvSpPr>
        <p:spPr>
          <a:xfrm>
            <a:off x="2186153" y="764373"/>
            <a:ext cx="9320048" cy="1293028"/>
          </a:xfrm>
        </p:spPr>
        <p:txBody>
          <a:bodyPr>
            <a:normAutofit/>
          </a:bodyPr>
          <a:lstStyle/>
          <a:p>
            <a:r>
              <a:rPr lang="en-US" sz="6600" dirty="0">
                <a:solidFill>
                  <a:schemeClr val="bg1"/>
                </a:solidFill>
                <a:latin typeface="Times New Roman" panose="02020603050405020304" pitchFamily="18" charset="0"/>
                <a:cs typeface="Times New Roman" panose="02020603050405020304" pitchFamily="18" charset="0"/>
              </a:rPr>
              <a:t>IDEA Eligibility</a:t>
            </a:r>
          </a:p>
        </p:txBody>
      </p:sp>
      <p:sp>
        <p:nvSpPr>
          <p:cNvPr id="3" name="Content Placeholder 2">
            <a:extLst>
              <a:ext uri="{FF2B5EF4-FFF2-40B4-BE49-F238E27FC236}">
                <a16:creationId xmlns:a16="http://schemas.microsoft.com/office/drawing/2014/main" id="{EA0F05DF-0E55-4548-94CF-F26FC558336E}"/>
              </a:ext>
            </a:extLst>
          </p:cNvPr>
          <p:cNvSpPr>
            <a:spLocks noGrp="1"/>
          </p:cNvSpPr>
          <p:nvPr>
            <p:ph idx="1"/>
          </p:nvPr>
        </p:nvSpPr>
        <p:spPr>
          <a:xfrm>
            <a:off x="685800" y="2743200"/>
            <a:ext cx="10820400" cy="3475485"/>
          </a:xfrm>
        </p:spPr>
        <p:txBody>
          <a:bodyPr>
            <a:normAutofit fontScale="92500" lnSpcReduction="10000"/>
          </a:bodyPr>
          <a:lstStyle/>
          <a:p>
            <a:r>
              <a:rPr lang="en-US" sz="4400" dirty="0">
                <a:latin typeface="Times New Roman" panose="02020603050405020304" pitchFamily="18" charset="0"/>
                <a:cs typeface="Times New Roman" panose="02020603050405020304" pitchFamily="18" charset="0"/>
              </a:rPr>
              <a:t>A student is eligible for special education if they:</a:t>
            </a:r>
          </a:p>
          <a:p>
            <a:pPr lvl="1"/>
            <a:r>
              <a:rPr lang="en-US" sz="4400" dirty="0">
                <a:latin typeface="Times New Roman" panose="02020603050405020304" pitchFamily="18" charset="0"/>
                <a:cs typeface="Times New Roman" panose="02020603050405020304" pitchFamily="18" charset="0"/>
              </a:rPr>
              <a:t>have a disability; and</a:t>
            </a:r>
          </a:p>
          <a:p>
            <a:pPr lvl="1"/>
            <a:r>
              <a:rPr lang="en-US" sz="4400" dirty="0">
                <a:latin typeface="Times New Roman" panose="02020603050405020304" pitchFamily="18" charset="0"/>
                <a:cs typeface="Times New Roman" panose="02020603050405020304" pitchFamily="18" charset="0"/>
              </a:rPr>
              <a:t>need special education because of the disability.</a:t>
            </a:r>
          </a:p>
          <a:p>
            <a:r>
              <a:rPr lang="en-US" sz="4400" dirty="0">
                <a:latin typeface="Times New Roman" panose="02020603050405020304" pitchFamily="18" charset="0"/>
                <a:cs typeface="Times New Roman" panose="02020603050405020304" pitchFamily="18" charset="0"/>
              </a:rPr>
              <a:t>Federal and State definitions of “child with a disability”</a:t>
            </a:r>
          </a:p>
        </p:txBody>
      </p:sp>
    </p:spTree>
    <p:extLst>
      <p:ext uri="{BB962C8B-B14F-4D97-AF65-F5344CB8AC3E}">
        <p14:creationId xmlns:p14="http://schemas.microsoft.com/office/powerpoint/2010/main" val="89207177"/>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AA83DC-352D-4F22-911F-AE545962B004}"/>
              </a:ext>
            </a:extLst>
          </p:cNvPr>
          <p:cNvSpPr>
            <a:spLocks noGrp="1"/>
          </p:cNvSpPr>
          <p:nvPr>
            <p:ph type="title"/>
          </p:nvPr>
        </p:nvSpPr>
        <p:spPr>
          <a:xfrm>
            <a:off x="838200" y="1122362"/>
            <a:ext cx="6281928" cy="4135437"/>
          </a:xfrm>
        </p:spPr>
        <p:txBody>
          <a:bodyPr vert="horz" lIns="91440" tIns="45720" rIns="91440" bIns="45720" rtlCol="0" anchor="b">
            <a:normAutofit/>
          </a:bodyPr>
          <a:lstStyle/>
          <a:p>
            <a:r>
              <a:rPr lang="en-US" sz="6600" i="1" kern="1200" dirty="0">
                <a:solidFill>
                  <a:schemeClr val="tx1"/>
                </a:solidFill>
                <a:latin typeface="Times New Roman" panose="02020603050405020304" pitchFamily="18" charset="0"/>
                <a:cs typeface="Times New Roman" panose="02020603050405020304" pitchFamily="18" charset="0"/>
              </a:rPr>
              <a:t>Ind. Sch. Dist. 283 v. E.M.D.H.</a:t>
            </a:r>
            <a:r>
              <a:rPr lang="en-US" sz="6600" kern="1200" dirty="0">
                <a:solidFill>
                  <a:schemeClr val="tx1"/>
                </a:solidFill>
                <a:latin typeface="Times New Roman" panose="02020603050405020304" pitchFamily="18" charset="0"/>
                <a:cs typeface="Times New Roman" panose="02020603050405020304" pitchFamily="18" charset="0"/>
              </a:rPr>
              <a:t>, 960 F.3d 1073 (8th Cir. 2020) </a:t>
            </a:r>
          </a:p>
        </p:txBody>
      </p:sp>
    </p:spTree>
    <p:extLst>
      <p:ext uri="{BB962C8B-B14F-4D97-AF65-F5344CB8AC3E}">
        <p14:creationId xmlns:p14="http://schemas.microsoft.com/office/powerpoint/2010/main" val="2860428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2728DA-9D27-42AC-95E7-39854ED63268}"/>
              </a:ext>
            </a:extLst>
          </p:cNvPr>
          <p:cNvSpPr>
            <a:spLocks noGrp="1"/>
          </p:cNvSpPr>
          <p:nvPr>
            <p:ph type="title"/>
          </p:nvPr>
        </p:nvSpPr>
        <p:spPr/>
        <p:txBody>
          <a:bodyPr>
            <a:normAutofit/>
          </a:bodyPr>
          <a:lstStyle/>
          <a:p>
            <a:r>
              <a:rPr lang="en-US" sz="5400" dirty="0">
                <a:latin typeface="Times New Roman" panose="02020603050405020304" pitchFamily="18" charset="0"/>
                <a:cs typeface="Times New Roman" panose="02020603050405020304" pitchFamily="18" charset="0"/>
              </a:rPr>
              <a:t>Facts</a:t>
            </a:r>
          </a:p>
        </p:txBody>
      </p:sp>
      <p:sp>
        <p:nvSpPr>
          <p:cNvPr id="3" name="Content Placeholder 2">
            <a:extLst>
              <a:ext uri="{FF2B5EF4-FFF2-40B4-BE49-F238E27FC236}">
                <a16:creationId xmlns:a16="http://schemas.microsoft.com/office/drawing/2014/main" id="{F4F4E352-8183-4C98-98CB-C5848AC5B4A0}"/>
              </a:ext>
            </a:extLst>
          </p:cNvPr>
          <p:cNvSpPr>
            <a:spLocks noGrp="1"/>
          </p:cNvSpPr>
          <p:nvPr>
            <p:ph idx="1"/>
          </p:nvPr>
        </p:nvSpPr>
        <p:spPr>
          <a:xfrm>
            <a:off x="669036" y="1767750"/>
            <a:ext cx="11350752" cy="4251960"/>
          </a:xfrm>
        </p:spPr>
        <p:txBody>
          <a:bodyPr>
            <a:noAutofit/>
          </a:bodyPr>
          <a:lstStyle/>
          <a:p>
            <a:r>
              <a:rPr lang="en-US" dirty="0">
                <a:latin typeface="Times New Roman" panose="02020603050405020304" pitchFamily="18" charset="0"/>
                <a:cs typeface="Times New Roman" panose="02020603050405020304" pitchFamily="18" charset="0"/>
              </a:rPr>
              <a:t>Eighth Grade (2014-2015 school year)</a:t>
            </a:r>
          </a:p>
          <a:p>
            <a:pPr lvl="1"/>
            <a:r>
              <a:rPr lang="en-US" sz="2800" dirty="0">
                <a:latin typeface="Times New Roman" panose="02020603050405020304" pitchFamily="18" charset="0"/>
                <a:cs typeface="Times New Roman" panose="02020603050405020304" pitchFamily="18" charset="0"/>
              </a:rPr>
              <a:t>Student stopped attending school; diagnosed with depression and generalized anxiety disorder</a:t>
            </a:r>
          </a:p>
          <a:p>
            <a:pPr lvl="1"/>
            <a:r>
              <a:rPr lang="en-US" sz="2800" dirty="0">
                <a:latin typeface="Times New Roman" panose="02020603050405020304" pitchFamily="18" charset="0"/>
                <a:cs typeface="Times New Roman" panose="02020603050405020304" pitchFamily="18" charset="0"/>
              </a:rPr>
              <a:t>District didn’t refer the Student to the intervention team because the Student’s grades were “excellent” when she attended school</a:t>
            </a:r>
          </a:p>
          <a:p>
            <a:r>
              <a:rPr lang="en-US" dirty="0">
                <a:latin typeface="Times New Roman" panose="02020603050405020304" pitchFamily="18" charset="0"/>
                <a:cs typeface="Times New Roman" panose="02020603050405020304" pitchFamily="18" charset="0"/>
              </a:rPr>
              <a:t>Ninth Grade (2015-2016 school year)</a:t>
            </a:r>
          </a:p>
          <a:p>
            <a:pPr lvl="1"/>
            <a:r>
              <a:rPr lang="en-US" sz="2800" dirty="0">
                <a:latin typeface="Times New Roman" panose="02020603050405020304" pitchFamily="18" charset="0"/>
                <a:cs typeface="Times New Roman" panose="02020603050405020304" pitchFamily="18" charset="0"/>
              </a:rPr>
              <a:t>Attendance again “irregular”</a:t>
            </a:r>
          </a:p>
          <a:p>
            <a:r>
              <a:rPr lang="en-US" dirty="0">
                <a:latin typeface="Times New Roman" panose="02020603050405020304" pitchFamily="18" charset="0"/>
                <a:cs typeface="Times New Roman" panose="02020603050405020304" pitchFamily="18" charset="0"/>
              </a:rPr>
              <a:t>Tenth Grade (2016-2017 school year)</a:t>
            </a:r>
          </a:p>
          <a:p>
            <a:pPr lvl="1"/>
            <a:r>
              <a:rPr lang="en-US" sz="2800" dirty="0">
                <a:latin typeface="Times New Roman" panose="02020603050405020304" pitchFamily="18" charset="0"/>
                <a:cs typeface="Times New Roman" panose="02020603050405020304" pitchFamily="18" charset="0"/>
              </a:rPr>
              <a:t>Parent requested IDEA evaluation and the District agreed</a:t>
            </a:r>
          </a:p>
          <a:p>
            <a:pPr lvl="1"/>
            <a:r>
              <a:rPr lang="en-US" sz="2800" dirty="0">
                <a:latin typeface="Times New Roman" panose="02020603050405020304" pitchFamily="18" charset="0"/>
                <a:cs typeface="Times New Roman" panose="02020603050405020304" pitchFamily="18" charset="0"/>
              </a:rPr>
              <a:t>District did not conduct an FBA or systematic observations</a:t>
            </a:r>
          </a:p>
          <a:p>
            <a:pPr lvl="1"/>
            <a:r>
              <a:rPr lang="en-US" sz="2800" dirty="0">
                <a:latin typeface="Times New Roman" panose="02020603050405020304" pitchFamily="18" charset="0"/>
                <a:cs typeface="Times New Roman" panose="02020603050405020304" pitchFamily="18" charset="0"/>
              </a:rPr>
              <a:t>District concluded the Student did not qualify for special education</a:t>
            </a:r>
          </a:p>
        </p:txBody>
      </p:sp>
    </p:spTree>
    <p:extLst>
      <p:ext uri="{BB962C8B-B14F-4D97-AF65-F5344CB8AC3E}">
        <p14:creationId xmlns:p14="http://schemas.microsoft.com/office/powerpoint/2010/main" val="3521894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92624-507E-41CA-B883-BB852C0212C4}"/>
              </a:ext>
            </a:extLst>
          </p:cNvPr>
          <p:cNvSpPr>
            <a:spLocks noGrp="1"/>
          </p:cNvSpPr>
          <p:nvPr>
            <p:ph type="title"/>
          </p:nvPr>
        </p:nvSpPr>
        <p:spPr/>
        <p:txBody>
          <a:bodyPr>
            <a:normAutofit/>
          </a:bodyPr>
          <a:lstStyle/>
          <a:p>
            <a:r>
              <a:rPr lang="en-US" sz="5400" dirty="0">
                <a:latin typeface="Times New Roman" panose="02020603050405020304" pitchFamily="18" charset="0"/>
                <a:cs typeface="Times New Roman" panose="02020603050405020304" pitchFamily="18" charset="0"/>
              </a:rPr>
              <a:t>Procedural History</a:t>
            </a:r>
          </a:p>
        </p:txBody>
      </p:sp>
      <p:sp>
        <p:nvSpPr>
          <p:cNvPr id="3" name="Content Placeholder 2">
            <a:extLst>
              <a:ext uri="{FF2B5EF4-FFF2-40B4-BE49-F238E27FC236}">
                <a16:creationId xmlns:a16="http://schemas.microsoft.com/office/drawing/2014/main" id="{C7C273BC-A652-4E0E-9453-3D9C81A9A030}"/>
              </a:ext>
            </a:extLst>
          </p:cNvPr>
          <p:cNvSpPr>
            <a:spLocks noGrp="1"/>
          </p:cNvSpPr>
          <p:nvPr>
            <p:ph idx="1"/>
          </p:nvPr>
        </p:nvSpPr>
        <p:spPr>
          <a:xfrm>
            <a:off x="838200" y="1929384"/>
            <a:ext cx="10515600" cy="4251960"/>
          </a:xfrm>
        </p:spPr>
        <p:txBody>
          <a:bodyPr>
            <a:normAutofit/>
          </a:bodyPr>
          <a:lstStyle/>
          <a:p>
            <a:r>
              <a:rPr lang="en-US" dirty="0">
                <a:latin typeface="Times New Roman" panose="02020603050405020304" pitchFamily="18" charset="0"/>
                <a:cs typeface="Times New Roman" panose="02020603050405020304" pitchFamily="18" charset="0"/>
              </a:rPr>
              <a:t>Due Process Hearing: ALJ held that –</a:t>
            </a:r>
          </a:p>
          <a:p>
            <a:pPr lvl="1"/>
            <a:r>
              <a:rPr lang="en-US" sz="2800" dirty="0">
                <a:latin typeface="Times New Roman" panose="02020603050405020304" pitchFamily="18" charset="0"/>
                <a:cs typeface="Times New Roman" panose="02020603050405020304" pitchFamily="18" charset="0"/>
              </a:rPr>
              <a:t>(1) District did not conduct an appropriate evaluation</a:t>
            </a:r>
          </a:p>
          <a:p>
            <a:pPr lvl="1"/>
            <a:r>
              <a:rPr lang="en-US" sz="2800" dirty="0">
                <a:latin typeface="Times New Roman" panose="02020603050405020304" pitchFamily="18" charset="0"/>
                <a:cs typeface="Times New Roman" panose="02020603050405020304" pitchFamily="18" charset="0"/>
              </a:rPr>
              <a:t>(2) the Student qualifies for special education; and </a:t>
            </a:r>
          </a:p>
          <a:p>
            <a:pPr lvl="1"/>
            <a:r>
              <a:rPr lang="en-US" sz="2800" dirty="0">
                <a:latin typeface="Times New Roman" panose="02020603050405020304" pitchFamily="18" charset="0"/>
                <a:cs typeface="Times New Roman" panose="02020603050405020304" pitchFamily="18" charset="0"/>
              </a:rPr>
              <a:t>(3) District violated its child-find obligations</a:t>
            </a:r>
          </a:p>
          <a:p>
            <a:r>
              <a:rPr lang="en-US" dirty="0">
                <a:latin typeface="Times New Roman" panose="02020603050405020304" pitchFamily="18" charset="0"/>
                <a:cs typeface="Times New Roman" panose="02020603050405020304" pitchFamily="18" charset="0"/>
              </a:rPr>
              <a:t>District court held in favor of the Student</a:t>
            </a:r>
          </a:p>
          <a:p>
            <a:r>
              <a:rPr lang="en-US" dirty="0">
                <a:latin typeface="Times New Roman" panose="02020603050405020304" pitchFamily="18" charset="0"/>
                <a:cs typeface="Times New Roman" panose="02020603050405020304" pitchFamily="18" charset="0"/>
              </a:rPr>
              <a:t>School district appealed to the 8</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Circuit</a:t>
            </a:r>
          </a:p>
          <a:p>
            <a:pPr lvl="1"/>
            <a:endParaRPr lang="en-US" sz="2200" dirty="0"/>
          </a:p>
        </p:txBody>
      </p:sp>
    </p:spTree>
    <p:extLst>
      <p:ext uri="{BB962C8B-B14F-4D97-AF65-F5344CB8AC3E}">
        <p14:creationId xmlns:p14="http://schemas.microsoft.com/office/powerpoint/2010/main" val="3349395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39C7A-32DF-4AD7-B475-153CAA8AA5B9}"/>
              </a:ext>
            </a:extLst>
          </p:cNvPr>
          <p:cNvSpPr>
            <a:spLocks noGrp="1"/>
          </p:cNvSpPr>
          <p:nvPr>
            <p:ph type="title"/>
          </p:nvPr>
        </p:nvSpPr>
        <p:spPr/>
        <p:txBody>
          <a:bodyPr>
            <a:normAutofit/>
          </a:bodyPr>
          <a:lstStyle/>
          <a:p>
            <a:r>
              <a:rPr lang="en-US" sz="5400" dirty="0">
                <a:latin typeface="Times New Roman" panose="02020603050405020304" pitchFamily="18" charset="0"/>
                <a:cs typeface="Times New Roman" panose="02020603050405020304" pitchFamily="18" charset="0"/>
              </a:rPr>
              <a:t>Holding</a:t>
            </a:r>
          </a:p>
        </p:txBody>
      </p:sp>
      <p:sp>
        <p:nvSpPr>
          <p:cNvPr id="3" name="Content Placeholder 2">
            <a:extLst>
              <a:ext uri="{FF2B5EF4-FFF2-40B4-BE49-F238E27FC236}">
                <a16:creationId xmlns:a16="http://schemas.microsoft.com/office/drawing/2014/main" id="{10E5E814-7E5D-42E2-97C2-A1D0F0968492}"/>
              </a:ext>
            </a:extLst>
          </p:cNvPr>
          <p:cNvSpPr>
            <a:spLocks noGrp="1"/>
          </p:cNvSpPr>
          <p:nvPr>
            <p:ph idx="1"/>
          </p:nvPr>
        </p:nvSpPr>
        <p:spPr>
          <a:xfrm>
            <a:off x="838200" y="1929384"/>
            <a:ext cx="10515600" cy="4251960"/>
          </a:xfrm>
        </p:spPr>
        <p:txBody>
          <a:bodyPr>
            <a:normAutofit/>
          </a:bodyPr>
          <a:lstStyle/>
          <a:p>
            <a:r>
              <a:rPr lang="en-US" dirty="0">
                <a:latin typeface="Times New Roman" panose="02020603050405020304" pitchFamily="18" charset="0"/>
                <a:cs typeface="Times New Roman" panose="02020603050405020304" pitchFamily="18" charset="0"/>
              </a:rPr>
              <a:t>The District’s evaluation was deficient</a:t>
            </a:r>
          </a:p>
          <a:p>
            <a:r>
              <a:rPr lang="en-US" dirty="0">
                <a:latin typeface="Times New Roman" panose="02020603050405020304" pitchFamily="18" charset="0"/>
                <a:cs typeface="Times New Roman" panose="02020603050405020304" pitchFamily="18" charset="0"/>
              </a:rPr>
              <a:t>The Student is eligible for special education</a:t>
            </a:r>
          </a:p>
          <a:p>
            <a:r>
              <a:rPr lang="en-US" dirty="0">
                <a:latin typeface="Times New Roman" panose="02020603050405020304" pitchFamily="18" charset="0"/>
                <a:cs typeface="Times New Roman" panose="02020603050405020304" pitchFamily="18" charset="0"/>
              </a:rPr>
              <a:t>The District failed its child-find obligations</a:t>
            </a:r>
          </a:p>
        </p:txBody>
      </p:sp>
    </p:spTree>
    <p:extLst>
      <p:ext uri="{BB962C8B-B14F-4D97-AF65-F5344CB8AC3E}">
        <p14:creationId xmlns:p14="http://schemas.microsoft.com/office/powerpoint/2010/main" val="921291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7738-EB72-4D2B-A784-9BAF085EBAF3}"/>
              </a:ext>
            </a:extLst>
          </p:cNvPr>
          <p:cNvSpPr>
            <a:spLocks noGrp="1"/>
          </p:cNvSpPr>
          <p:nvPr>
            <p:ph type="title"/>
          </p:nvPr>
        </p:nvSpPr>
        <p:spPr>
          <a:xfrm>
            <a:off x="6261463" y="993913"/>
            <a:ext cx="5204318" cy="3776869"/>
          </a:xfrm>
        </p:spPr>
        <p:txBody>
          <a:bodyPr vert="horz" lIns="91440" tIns="45720" rIns="91440" bIns="45720" rtlCol="0" anchor="ctr">
            <a:normAutofit/>
          </a:bodyPr>
          <a:lstStyle/>
          <a:p>
            <a:pPr algn="ctr">
              <a:lnSpc>
                <a:spcPct val="100000"/>
              </a:lnSpc>
            </a:pPr>
            <a:r>
              <a:rPr lang="en-US" kern="1200" dirty="0">
                <a:solidFill>
                  <a:schemeClr val="tx1"/>
                </a:solidFill>
                <a:latin typeface="Times New Roman" panose="02020603050405020304" pitchFamily="18" charset="0"/>
                <a:cs typeface="Times New Roman" panose="02020603050405020304" pitchFamily="18" charset="0"/>
              </a:rPr>
              <a:t>Free Appropriate Public Education (FAPE)</a:t>
            </a:r>
          </a:p>
        </p:txBody>
      </p:sp>
      <p:pic>
        <p:nvPicPr>
          <p:cNvPr id="6" name="Graphic 5" descr="Education">
            <a:extLst>
              <a:ext uri="{FF2B5EF4-FFF2-40B4-BE49-F238E27FC236}">
                <a16:creationId xmlns:a16="http://schemas.microsoft.com/office/drawing/2014/main" id="{7B0FFA4A-30ED-4930-BE5A-4CE7F7033E2A}"/>
              </a:ext>
            </a:extLst>
          </p:cNvPr>
          <p:cNvPicPr>
            <a:picLocks noChangeAspect="1"/>
          </p:cNvPicPr>
          <p:nvPr/>
        </p:nvPicPr>
        <p:blipFill>
          <a:blip r:embed="rId2">
            <a:duotone>
              <a:prstClr val="black"/>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12065" y="2259203"/>
            <a:ext cx="3550028" cy="3550028"/>
          </a:xfrm>
          <a:prstGeom prst="rect">
            <a:avLst/>
          </a:prstGeom>
        </p:spPr>
      </p:pic>
    </p:spTree>
    <p:extLst>
      <p:ext uri="{BB962C8B-B14F-4D97-AF65-F5344CB8AC3E}">
        <p14:creationId xmlns:p14="http://schemas.microsoft.com/office/powerpoint/2010/main" val="2991759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F0C6E-5CB1-4476-B41A-7ACC14CD4FD3}"/>
              </a:ext>
            </a:extLst>
          </p:cNvPr>
          <p:cNvSpPr>
            <a:spLocks noGrp="1"/>
          </p:cNvSpPr>
          <p:nvPr>
            <p:ph type="title"/>
          </p:nvPr>
        </p:nvSpPr>
        <p:spPr>
          <a:xfrm>
            <a:off x="1632480" y="706406"/>
            <a:ext cx="8924392" cy="933486"/>
          </a:xfrm>
        </p:spPr>
        <p:txBody>
          <a:bodyPr>
            <a:normAutofit/>
          </a:bodyPr>
          <a:lstStyle/>
          <a:p>
            <a:pPr algn="ctr"/>
            <a:r>
              <a:rPr lang="en-US" dirty="0">
                <a:latin typeface="Times New Roman" panose="02020603050405020304" pitchFamily="18" charset="0"/>
                <a:cs typeface="Times New Roman" panose="02020603050405020304" pitchFamily="18" charset="0"/>
              </a:rPr>
              <a:t>FAPE</a:t>
            </a:r>
          </a:p>
        </p:txBody>
      </p:sp>
      <p:sp>
        <p:nvSpPr>
          <p:cNvPr id="3" name="Content Placeholder 2">
            <a:extLst>
              <a:ext uri="{FF2B5EF4-FFF2-40B4-BE49-F238E27FC236}">
                <a16:creationId xmlns:a16="http://schemas.microsoft.com/office/drawing/2014/main" id="{0752E546-8F38-4549-8F16-C976B5CA2C36}"/>
              </a:ext>
            </a:extLst>
          </p:cNvPr>
          <p:cNvSpPr>
            <a:spLocks noGrp="1"/>
          </p:cNvSpPr>
          <p:nvPr>
            <p:ph idx="1"/>
          </p:nvPr>
        </p:nvSpPr>
        <p:spPr>
          <a:xfrm>
            <a:off x="1957986" y="1706835"/>
            <a:ext cx="8273380" cy="3329395"/>
          </a:xfrm>
        </p:spPr>
        <p:txBody>
          <a:bodyPr>
            <a:noAutofit/>
          </a:bodyPr>
          <a:lstStyle/>
          <a:p>
            <a:r>
              <a:rPr lang="en-US" u="sng" dirty="0">
                <a:latin typeface="Times New Roman" panose="02020603050405020304" pitchFamily="18" charset="0"/>
                <a:cs typeface="Times New Roman" panose="02020603050405020304" pitchFamily="18" charset="0"/>
              </a:rPr>
              <a:t>FAPE under the IDEA</a:t>
            </a:r>
            <a:r>
              <a:rPr lang="en-US" dirty="0">
                <a:latin typeface="Times New Roman" panose="02020603050405020304" pitchFamily="18" charset="0"/>
                <a:cs typeface="Times New Roman" panose="02020603050405020304" pitchFamily="18" charset="0"/>
              </a:rPr>
              <a:t>: the provision of individualized special education and related services that permit students to receive meaningful educational benefit.</a:t>
            </a:r>
          </a:p>
          <a:p>
            <a:pPr marL="0" indent="0">
              <a:buNone/>
            </a:pPr>
            <a:endParaRPr lang="en-US"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rPr>
              <a:t>FAPE under Section 504</a:t>
            </a:r>
            <a:r>
              <a:rPr lang="en-US" dirty="0">
                <a:latin typeface="Times New Roman" panose="02020603050405020304" pitchFamily="18" charset="0"/>
                <a:cs typeface="Times New Roman" panose="02020603050405020304" pitchFamily="18" charset="0"/>
              </a:rPr>
              <a:t>:  FAPE typically involves providing accommodations that are – </a:t>
            </a:r>
          </a:p>
          <a:p>
            <a:pPr lvl="1"/>
            <a:r>
              <a:rPr lang="en-US" sz="2800" dirty="0">
                <a:latin typeface="Times New Roman" panose="02020603050405020304" pitchFamily="18" charset="0"/>
                <a:cs typeface="Times New Roman" panose="02020603050405020304" pitchFamily="18" charset="0"/>
              </a:rPr>
              <a:t>Based on individual need,</a:t>
            </a:r>
          </a:p>
          <a:p>
            <a:pPr lvl="1"/>
            <a:r>
              <a:rPr lang="en-US" sz="2800" dirty="0">
                <a:latin typeface="Times New Roman" panose="02020603050405020304" pitchFamily="18" charset="0"/>
                <a:cs typeface="Times New Roman" panose="02020603050405020304" pitchFamily="18" charset="0"/>
              </a:rPr>
              <a:t>Provided in the LRE, and</a:t>
            </a:r>
          </a:p>
          <a:p>
            <a:pPr lvl="1"/>
            <a:r>
              <a:rPr lang="en-US" sz="2800" dirty="0">
                <a:latin typeface="Times New Roman" panose="02020603050405020304" pitchFamily="18" charset="0"/>
                <a:cs typeface="Times New Roman" panose="02020603050405020304" pitchFamily="18" charset="0"/>
              </a:rPr>
              <a:t>Designed to remove the barriers to education that are created by various disabilities.</a:t>
            </a:r>
          </a:p>
        </p:txBody>
      </p:sp>
    </p:spTree>
    <p:extLst>
      <p:ext uri="{BB962C8B-B14F-4D97-AF65-F5344CB8AC3E}">
        <p14:creationId xmlns:p14="http://schemas.microsoft.com/office/powerpoint/2010/main" val="594585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021F0-14F5-4D74-A9E6-824B48D95229}"/>
              </a:ext>
            </a:extLst>
          </p:cNvPr>
          <p:cNvSpPr>
            <a:spLocks noGrp="1"/>
          </p:cNvSpPr>
          <p:nvPr>
            <p:ph type="title"/>
          </p:nvPr>
        </p:nvSpPr>
        <p:spPr>
          <a:xfrm>
            <a:off x="841248" y="548640"/>
            <a:ext cx="3600860" cy="5431536"/>
          </a:xfrm>
        </p:spPr>
        <p:txBody>
          <a:bodyPr>
            <a:normAutofit/>
          </a:bodyPr>
          <a:lstStyle/>
          <a:p>
            <a:r>
              <a:rPr lang="en-US" sz="4600" i="1" dirty="0">
                <a:latin typeface="Times New Roman" panose="02020603050405020304" pitchFamily="18" charset="0"/>
                <a:cs typeface="Times New Roman" panose="02020603050405020304" pitchFamily="18" charset="0"/>
              </a:rPr>
              <a:t>Rowley v. Hendrick Hudson District Board of Education</a:t>
            </a:r>
            <a:r>
              <a:rPr lang="en-US" sz="4600" dirty="0">
                <a:latin typeface="Times New Roman" panose="02020603050405020304" pitchFamily="18" charset="0"/>
                <a:cs typeface="Times New Roman" panose="02020603050405020304" pitchFamily="18" charset="0"/>
              </a:rPr>
              <a:t>, 458 U.S. 176 (1982).</a:t>
            </a:r>
          </a:p>
        </p:txBody>
      </p:sp>
      <p:sp>
        <p:nvSpPr>
          <p:cNvPr id="3" name="Content Placeholder 2">
            <a:extLst>
              <a:ext uri="{FF2B5EF4-FFF2-40B4-BE49-F238E27FC236}">
                <a16:creationId xmlns:a16="http://schemas.microsoft.com/office/drawing/2014/main" id="{247EA0FF-6979-4030-A98D-21C63D28CE1B}"/>
              </a:ext>
            </a:extLst>
          </p:cNvPr>
          <p:cNvSpPr>
            <a:spLocks noGrp="1"/>
          </p:cNvSpPr>
          <p:nvPr>
            <p:ph idx="1"/>
          </p:nvPr>
        </p:nvSpPr>
        <p:spPr>
          <a:xfrm>
            <a:off x="5126418" y="713232"/>
            <a:ext cx="6224335" cy="5431536"/>
          </a:xfrm>
        </p:spPr>
        <p:txBody>
          <a:bodyPr anchor="ctr">
            <a:noAutofit/>
          </a:bodyPr>
          <a:lstStyle/>
          <a:p>
            <a:r>
              <a:rPr lang="en-US" dirty="0">
                <a:latin typeface="Times New Roman" panose="02020603050405020304" pitchFamily="18" charset="0"/>
                <a:cs typeface="Times New Roman" panose="02020603050405020304" pitchFamily="18" charset="0"/>
              </a:rPr>
              <a:t>Student was deaf, an excellent lipreader, and performed better than average in her mainstream classroom</a:t>
            </a:r>
          </a:p>
          <a:p>
            <a:r>
              <a:rPr lang="en-US" dirty="0">
                <a:latin typeface="Times New Roman" panose="02020603050405020304" pitchFamily="18" charset="0"/>
                <a:cs typeface="Times New Roman" panose="02020603050405020304" pitchFamily="18" charset="0"/>
              </a:rPr>
              <a:t>The school district declined the student’s parents’ request for a sign-language interpreter</a:t>
            </a:r>
          </a:p>
          <a:p>
            <a:r>
              <a:rPr lang="en-US" dirty="0">
                <a:latin typeface="Times New Roman" panose="02020603050405020304" pitchFamily="18" charset="0"/>
                <a:cs typeface="Times New Roman" panose="02020603050405020304" pitchFamily="18" charset="0"/>
              </a:rPr>
              <a:t>The school district did not violate the IDEA</a:t>
            </a:r>
          </a:p>
          <a:p>
            <a:r>
              <a:rPr lang="en-US" dirty="0">
                <a:latin typeface="Times New Roman" panose="02020603050405020304" pitchFamily="18" charset="0"/>
                <a:cs typeface="Times New Roman" panose="02020603050405020304" pitchFamily="18" charset="0"/>
              </a:rPr>
              <a:t>Court held that IDEA does not require school districts to “maximize the potential” of students with disabilities; schools only must provide access to public education that is “sufficient to confer some educational benefit upon” the student</a:t>
            </a:r>
          </a:p>
        </p:txBody>
      </p:sp>
    </p:spTree>
    <p:extLst>
      <p:ext uri="{BB962C8B-B14F-4D97-AF65-F5344CB8AC3E}">
        <p14:creationId xmlns:p14="http://schemas.microsoft.com/office/powerpoint/2010/main" val="1058758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CB9E2-D6B0-489B-9713-94607E68DBEF}"/>
              </a:ext>
            </a:extLst>
          </p:cNvPr>
          <p:cNvSpPr>
            <a:spLocks noGrp="1"/>
          </p:cNvSpPr>
          <p:nvPr>
            <p:ph type="title"/>
          </p:nvPr>
        </p:nvSpPr>
        <p:spPr>
          <a:xfrm>
            <a:off x="643468" y="643467"/>
            <a:ext cx="4804064" cy="5571065"/>
          </a:xfrm>
        </p:spPr>
        <p:txBody>
          <a:bodyPr>
            <a:normAutofit/>
          </a:bodyPr>
          <a:lstStyle/>
          <a:p>
            <a:r>
              <a:rPr lang="en-US" sz="3600" i="1" dirty="0" err="1">
                <a:latin typeface="Times New Roman" panose="02020603050405020304" pitchFamily="18" charset="0"/>
                <a:cs typeface="Times New Roman" panose="02020603050405020304" pitchFamily="18" charset="0"/>
              </a:rPr>
              <a:t>Endrew</a:t>
            </a:r>
            <a:r>
              <a:rPr lang="en-US" sz="3600" i="1" dirty="0">
                <a:latin typeface="Times New Roman" panose="02020603050405020304" pitchFamily="18" charset="0"/>
                <a:cs typeface="Times New Roman" panose="02020603050405020304" pitchFamily="18" charset="0"/>
              </a:rPr>
              <a:t> v. Douglas County School District</a:t>
            </a:r>
            <a:r>
              <a:rPr lang="en-US" sz="3600" dirty="0">
                <a:latin typeface="Times New Roman" panose="02020603050405020304" pitchFamily="18" charset="0"/>
                <a:cs typeface="Times New Roman" panose="02020603050405020304" pitchFamily="18" charset="0"/>
              </a:rPr>
              <a:t>, 137 S. Ct. 988 (2017)</a:t>
            </a:r>
          </a:p>
        </p:txBody>
      </p:sp>
      <p:sp>
        <p:nvSpPr>
          <p:cNvPr id="3" name="Content Placeholder 2">
            <a:extLst>
              <a:ext uri="{FF2B5EF4-FFF2-40B4-BE49-F238E27FC236}">
                <a16:creationId xmlns:a16="http://schemas.microsoft.com/office/drawing/2014/main" id="{A4D49C11-0979-40C8-BD23-3F1565CF7EED}"/>
              </a:ext>
            </a:extLst>
          </p:cNvPr>
          <p:cNvSpPr>
            <a:spLocks noGrp="1"/>
          </p:cNvSpPr>
          <p:nvPr>
            <p:ph idx="1"/>
          </p:nvPr>
        </p:nvSpPr>
        <p:spPr>
          <a:xfrm>
            <a:off x="6090998" y="643467"/>
            <a:ext cx="5457533" cy="5571065"/>
          </a:xfrm>
        </p:spPr>
        <p:txBody>
          <a:bodyPr anchor="ctr">
            <a:normAutofit/>
          </a:bodyPr>
          <a:lstStyle/>
          <a:p>
            <a:pPr marL="0" indent="0">
              <a:buNone/>
            </a:pPr>
            <a:r>
              <a:rPr lang="en-US" dirty="0">
                <a:latin typeface="Times New Roman" panose="02020603050405020304" pitchFamily="18" charset="0"/>
                <a:cs typeface="Times New Roman" panose="02020603050405020304" pitchFamily="18" charset="0"/>
              </a:rPr>
              <a:t>“To meet its substantive obligation under the IDEA, a school must offer an IEP reasonably calculated to enable a child to make progress appropriate in light of the child's circumstances.”</a:t>
            </a:r>
          </a:p>
        </p:txBody>
      </p:sp>
    </p:spTree>
    <p:extLst>
      <p:ext uri="{BB962C8B-B14F-4D97-AF65-F5344CB8AC3E}">
        <p14:creationId xmlns:p14="http://schemas.microsoft.com/office/powerpoint/2010/main" val="3422776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ounded Rectangle 14">
            <a:extLst>
              <a:ext uri="{FF2B5EF4-FFF2-40B4-BE49-F238E27FC236}">
                <a16:creationId xmlns:a16="http://schemas.microsoft.com/office/drawing/2014/main" id="{934B872D-6FE9-472A-9E92-342E41DA7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488DEBA6-2ED2-4FED-8AAB-2F855348D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32162F0F-A9B7-409A-AD12-ADD441861C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6697" r="55278"/>
          <a:stretch/>
        </p:blipFill>
        <p:spPr>
          <a:xfrm>
            <a:off x="0" y="4375150"/>
            <a:ext cx="4636008" cy="2482850"/>
          </a:xfrm>
          <a:prstGeom prst="rect">
            <a:avLst/>
          </a:prstGeom>
        </p:spPr>
      </p:pic>
      <p:sp>
        <p:nvSpPr>
          <p:cNvPr id="2" name="Title 1">
            <a:extLst>
              <a:ext uri="{FF2B5EF4-FFF2-40B4-BE49-F238E27FC236}">
                <a16:creationId xmlns:a16="http://schemas.microsoft.com/office/drawing/2014/main" id="{18421030-4E19-4EEE-894E-D40DE2BE9CB9}"/>
              </a:ext>
            </a:extLst>
          </p:cNvPr>
          <p:cNvSpPr>
            <a:spLocks noGrp="1"/>
          </p:cNvSpPr>
          <p:nvPr>
            <p:ph type="title"/>
          </p:nvPr>
        </p:nvSpPr>
        <p:spPr>
          <a:xfrm>
            <a:off x="643466" y="804334"/>
            <a:ext cx="3471333" cy="5249333"/>
          </a:xfrm>
        </p:spPr>
        <p:txBody>
          <a:bodyPr>
            <a:normAutofit/>
          </a:bodyPr>
          <a:lstStyle/>
          <a:p>
            <a:r>
              <a:rPr lang="en-US" sz="3700">
                <a:solidFill>
                  <a:srgbClr val="FFFFFF"/>
                </a:solidFill>
                <a:latin typeface="Times New Roman" panose="02020603050405020304" pitchFamily="18" charset="0"/>
                <a:cs typeface="Times New Roman" panose="02020603050405020304" pitchFamily="18" charset="0"/>
              </a:rPr>
              <a:t>Individuals with Disabilities Education Act</a:t>
            </a:r>
          </a:p>
        </p:txBody>
      </p:sp>
      <p:sp>
        <p:nvSpPr>
          <p:cNvPr id="3" name="Content Placeholder 2">
            <a:extLst>
              <a:ext uri="{FF2B5EF4-FFF2-40B4-BE49-F238E27FC236}">
                <a16:creationId xmlns:a16="http://schemas.microsoft.com/office/drawing/2014/main" id="{7EBDE19D-7DBC-4705-AF1A-8B5CB26099C4}"/>
              </a:ext>
            </a:extLst>
          </p:cNvPr>
          <p:cNvSpPr>
            <a:spLocks noGrp="1"/>
          </p:cNvSpPr>
          <p:nvPr>
            <p:ph idx="1"/>
          </p:nvPr>
        </p:nvSpPr>
        <p:spPr>
          <a:xfrm>
            <a:off x="5234722" y="804334"/>
            <a:ext cx="6271477" cy="5249333"/>
          </a:xfrm>
        </p:spPr>
        <p:txBody>
          <a:bodyPr anchor="ctr">
            <a:normAutofit/>
          </a:bodyPr>
          <a:lstStyle/>
          <a:p>
            <a:r>
              <a:rPr lang="en-US">
                <a:solidFill>
                  <a:schemeClr val="tx2"/>
                </a:solidFill>
                <a:latin typeface="Times New Roman" panose="02020603050405020304" pitchFamily="18" charset="0"/>
                <a:cs typeface="Times New Roman" panose="02020603050405020304" pitchFamily="18" charset="0"/>
              </a:rPr>
              <a:t>Federal law</a:t>
            </a:r>
          </a:p>
          <a:p>
            <a:r>
              <a:rPr lang="en-US">
                <a:solidFill>
                  <a:schemeClr val="tx2"/>
                </a:solidFill>
                <a:latin typeface="Times New Roman" panose="02020603050405020304" pitchFamily="18" charset="0"/>
                <a:cs typeface="Times New Roman" panose="02020603050405020304" pitchFamily="18" charset="0"/>
              </a:rPr>
              <a:t>Funds special education programs</a:t>
            </a:r>
          </a:p>
          <a:p>
            <a:r>
              <a:rPr lang="en-US">
                <a:solidFill>
                  <a:schemeClr val="tx2"/>
                </a:solidFill>
                <a:latin typeface="Times New Roman" panose="02020603050405020304" pitchFamily="18" charset="0"/>
                <a:cs typeface="Times New Roman" panose="02020603050405020304" pitchFamily="18" charset="0"/>
              </a:rPr>
              <a:t>Ensures students with a disability are provided a FAPE</a:t>
            </a:r>
          </a:p>
          <a:p>
            <a:r>
              <a:rPr lang="en-US">
                <a:solidFill>
                  <a:schemeClr val="tx2"/>
                </a:solidFill>
                <a:latin typeface="Times New Roman" panose="02020603050405020304" pitchFamily="18" charset="0"/>
                <a:cs typeface="Times New Roman" panose="02020603050405020304" pitchFamily="18" charset="0"/>
              </a:rPr>
              <a:t>Procedural and substantive requirements</a:t>
            </a:r>
          </a:p>
          <a:p>
            <a:endParaRPr lang="en-US">
              <a:solidFill>
                <a:schemeClr val="tx2"/>
              </a:solidFill>
              <a:latin typeface="Times New Roman" panose="02020603050405020304" pitchFamily="18" charset="0"/>
              <a:cs typeface="Times New Roman" panose="02020603050405020304" pitchFamily="18" charset="0"/>
            </a:endParaRPr>
          </a:p>
          <a:p>
            <a:endParaRPr lang="en-US">
              <a:solidFill>
                <a:schemeClr val="tx2"/>
              </a:solidFill>
            </a:endParaRPr>
          </a:p>
        </p:txBody>
      </p:sp>
    </p:spTree>
    <p:extLst>
      <p:ext uri="{BB962C8B-B14F-4D97-AF65-F5344CB8AC3E}">
        <p14:creationId xmlns:p14="http://schemas.microsoft.com/office/powerpoint/2010/main" val="3742580747"/>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6" name="Picture 70">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037" name="Picture 72">
            <a:extLst>
              <a:ext uri="{FF2B5EF4-FFF2-40B4-BE49-F238E27FC236}">
                <a16:creationId xmlns:a16="http://schemas.microsoft.com/office/drawing/2014/main" id="{BB912AE0-CAD9-4F8F-A2A2-BDF07D4EDD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1038" name="Rectangle 74">
            <a:extLst>
              <a:ext uri="{FF2B5EF4-FFF2-40B4-BE49-F238E27FC236}">
                <a16:creationId xmlns:a16="http://schemas.microsoft.com/office/drawing/2014/main" id="{674220BB-5395-4F54-8045-343633A1B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6782" y="-1"/>
            <a:ext cx="4245218"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A9CCD2-871A-4E81-9343-3AA7617C8ED7}"/>
              </a:ext>
            </a:extLst>
          </p:cNvPr>
          <p:cNvSpPr>
            <a:spLocks noGrp="1"/>
          </p:cNvSpPr>
          <p:nvPr>
            <p:ph type="title"/>
          </p:nvPr>
        </p:nvSpPr>
        <p:spPr>
          <a:xfrm>
            <a:off x="8266820" y="673240"/>
            <a:ext cx="3300981" cy="3446373"/>
          </a:xfrm>
          <a:noFill/>
          <a:ln w="19050">
            <a:noFill/>
            <a:prstDash val="dash"/>
          </a:ln>
        </p:spPr>
        <p:txBody>
          <a:bodyPr vert="horz" lIns="91440" tIns="45720" rIns="91440" bIns="45720" rtlCol="0" anchor="b">
            <a:normAutofit/>
          </a:bodyPr>
          <a:lstStyle/>
          <a:p>
            <a:pPr algn="l"/>
            <a:r>
              <a:rPr lang="en-US" sz="4800">
                <a:solidFill>
                  <a:schemeClr val="bg1"/>
                </a:solidFill>
              </a:rPr>
              <a:t>Related services</a:t>
            </a:r>
          </a:p>
        </p:txBody>
      </p:sp>
      <p:pic>
        <p:nvPicPr>
          <p:cNvPr id="1039" name="Picture 76">
            <a:extLst>
              <a:ext uri="{FF2B5EF4-FFF2-40B4-BE49-F238E27FC236}">
                <a16:creationId xmlns:a16="http://schemas.microsoft.com/office/drawing/2014/main" id="{9D892AF3-0287-4CB0-AD2F-775B64C6FD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79" name="Rectangle 78">
            <a:extLst>
              <a:ext uri="{FF2B5EF4-FFF2-40B4-BE49-F238E27FC236}">
                <a16:creationId xmlns:a16="http://schemas.microsoft.com/office/drawing/2014/main" id="{D477AA7E-6F59-438B-AE81-F002D6258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94678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1" name="Rounded Rectangle 11">
            <a:extLst>
              <a:ext uri="{FF2B5EF4-FFF2-40B4-BE49-F238E27FC236}">
                <a16:creationId xmlns:a16="http://schemas.microsoft.com/office/drawing/2014/main" id="{C84439A1-773C-4E21-A179-0417A186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8" y="643464"/>
            <a:ext cx="6638814" cy="5571072"/>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elated Services">
            <a:extLst>
              <a:ext uri="{FF2B5EF4-FFF2-40B4-BE49-F238E27FC236}">
                <a16:creationId xmlns:a16="http://schemas.microsoft.com/office/drawing/2014/main" id="{23A67409-3B1D-4BCD-81C1-91DF5FC086B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808751" y="985267"/>
            <a:ext cx="4287249" cy="4887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935256"/>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F1C2B-030F-439A-84B5-A3B0FCB8A5FC}"/>
              </a:ext>
            </a:extLst>
          </p:cNvPr>
          <p:cNvSpPr>
            <a:spLocks noGrp="1"/>
          </p:cNvSpPr>
          <p:nvPr>
            <p:ph type="title"/>
          </p:nvPr>
        </p:nvSpPr>
        <p:spPr>
          <a:xfrm>
            <a:off x="643468" y="621792"/>
            <a:ext cx="6247718" cy="5413248"/>
          </a:xfrm>
        </p:spPr>
        <p:txBody>
          <a:bodyPr>
            <a:normAutofit/>
          </a:bodyPr>
          <a:lstStyle/>
          <a:p>
            <a:pPr algn="ctr"/>
            <a:r>
              <a:rPr lang="en-US" sz="3600" dirty="0">
                <a:latin typeface="Times New Roman" panose="02020603050405020304" pitchFamily="18" charset="0"/>
                <a:cs typeface="Times New Roman" panose="02020603050405020304" pitchFamily="18" charset="0"/>
              </a:rPr>
              <a:t>LRE under idea</a:t>
            </a:r>
          </a:p>
        </p:txBody>
      </p:sp>
      <p:sp>
        <p:nvSpPr>
          <p:cNvPr id="3" name="Content Placeholder 2">
            <a:extLst>
              <a:ext uri="{FF2B5EF4-FFF2-40B4-BE49-F238E27FC236}">
                <a16:creationId xmlns:a16="http://schemas.microsoft.com/office/drawing/2014/main" id="{9FC23A35-9ABC-42D3-BEAB-978CCFF98C70}"/>
              </a:ext>
            </a:extLst>
          </p:cNvPr>
          <p:cNvSpPr>
            <a:spLocks noGrp="1"/>
          </p:cNvSpPr>
          <p:nvPr>
            <p:ph idx="1"/>
          </p:nvPr>
        </p:nvSpPr>
        <p:spPr>
          <a:xfrm>
            <a:off x="7534654" y="643466"/>
            <a:ext cx="4013877" cy="5571065"/>
          </a:xfrm>
          <a:noFill/>
        </p:spPr>
        <p:txBody>
          <a:bodyPr anchor="ctr">
            <a:normAutofit/>
          </a:bodyPr>
          <a:lstStyle/>
          <a:p>
            <a:pPr marL="0" indent="0">
              <a:buNone/>
            </a:pPr>
            <a:r>
              <a:rPr lang="en-US" sz="1800" dirty="0">
                <a:effectLst/>
                <a:latin typeface="Times New Roman" panose="02020603050405020304" pitchFamily="18" charset="0"/>
                <a:ea typeface="Times New Roman" panose="02020603050405020304" pitchFamily="18" charset="0"/>
              </a:rPr>
              <a:t>Special classes, separate schooling, or other removal of children with disabilities from the regular educational environment occurs only if the nature or severity of the disability is such that education in regular classes with the use of supplementary aids and services cannot be achieved satisfactorily</a:t>
            </a:r>
            <a:endParaRPr lang="en-US" sz="2000" dirty="0"/>
          </a:p>
        </p:txBody>
      </p:sp>
    </p:spTree>
    <p:extLst>
      <p:ext uri="{BB962C8B-B14F-4D97-AF65-F5344CB8AC3E}">
        <p14:creationId xmlns:p14="http://schemas.microsoft.com/office/powerpoint/2010/main" val="1941961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F1C2B-030F-439A-84B5-A3B0FCB8A5FC}"/>
              </a:ext>
            </a:extLst>
          </p:cNvPr>
          <p:cNvSpPr>
            <a:spLocks noGrp="1"/>
          </p:cNvSpPr>
          <p:nvPr>
            <p:ph type="title"/>
          </p:nvPr>
        </p:nvSpPr>
        <p:spPr>
          <a:xfrm>
            <a:off x="643468" y="621792"/>
            <a:ext cx="6247718" cy="5413248"/>
          </a:xfrm>
        </p:spPr>
        <p:txBody>
          <a:bodyPr>
            <a:normAutofit/>
          </a:bodyPr>
          <a:lstStyle/>
          <a:p>
            <a:pPr algn="ctr"/>
            <a:r>
              <a:rPr lang="en-US" sz="3600" dirty="0">
                <a:latin typeface="Times New Roman" panose="02020603050405020304" pitchFamily="18" charset="0"/>
                <a:cs typeface="Times New Roman" panose="02020603050405020304" pitchFamily="18" charset="0"/>
              </a:rPr>
              <a:t>LRE under Section 504</a:t>
            </a:r>
          </a:p>
        </p:txBody>
      </p:sp>
      <p:sp>
        <p:nvSpPr>
          <p:cNvPr id="3" name="Content Placeholder 2">
            <a:extLst>
              <a:ext uri="{FF2B5EF4-FFF2-40B4-BE49-F238E27FC236}">
                <a16:creationId xmlns:a16="http://schemas.microsoft.com/office/drawing/2014/main" id="{9FC23A35-9ABC-42D3-BEAB-978CCFF98C70}"/>
              </a:ext>
            </a:extLst>
          </p:cNvPr>
          <p:cNvSpPr>
            <a:spLocks noGrp="1"/>
          </p:cNvSpPr>
          <p:nvPr>
            <p:ph idx="1"/>
          </p:nvPr>
        </p:nvSpPr>
        <p:spPr>
          <a:xfrm>
            <a:off x="7534654" y="643466"/>
            <a:ext cx="4013877" cy="5571065"/>
          </a:xfrm>
          <a:noFill/>
        </p:spPr>
        <p:txBody>
          <a:bodyPr anchor="ctr">
            <a:normAutofit/>
          </a:bodyPr>
          <a:lstStyle/>
          <a:p>
            <a:pPr marL="0" indent="0">
              <a:buNone/>
            </a:pPr>
            <a:r>
              <a:rPr lang="en-US" dirty="0">
                <a:latin typeface="Times New Roman" panose="02020603050405020304" pitchFamily="18" charset="0"/>
                <a:cs typeface="Times New Roman" panose="02020603050405020304" pitchFamily="18" charset="0"/>
              </a:rPr>
              <a:t>A student should be placed in the regular education environment unless it is demonstrated that the education of a student in the regular education environment with the use of supplementary aids and services cannot be achieved satisfactorily</a:t>
            </a:r>
          </a:p>
          <a:p>
            <a:endParaRPr lang="en-US" sz="2000" dirty="0"/>
          </a:p>
        </p:txBody>
      </p:sp>
    </p:spTree>
    <p:extLst>
      <p:ext uri="{BB962C8B-B14F-4D97-AF65-F5344CB8AC3E}">
        <p14:creationId xmlns:p14="http://schemas.microsoft.com/office/powerpoint/2010/main" val="2139307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2B6B1FE-6B01-4FC2-BCF5-012C5239C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9B69754F-41F0-4EE1-98C6-2FDDD9538C9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02EB0631-E37E-4D23-AA50-DC6CA666C33E}"/>
              </a:ext>
            </a:extLst>
          </p:cNvPr>
          <p:cNvSpPr>
            <a:spLocks noGrp="1"/>
          </p:cNvSpPr>
          <p:nvPr>
            <p:ph type="title"/>
          </p:nvPr>
        </p:nvSpPr>
        <p:spPr>
          <a:xfrm>
            <a:off x="2774380" y="-7199"/>
            <a:ext cx="8199363" cy="1293028"/>
          </a:xfrm>
        </p:spPr>
        <p:txBody>
          <a:bodyPr>
            <a:noAutofit/>
          </a:bodyPr>
          <a:lstStyle/>
          <a:p>
            <a:r>
              <a:rPr lang="en-US" sz="2800" dirty="0">
                <a:latin typeface="Calibri" panose="020F0502020204030204" pitchFamily="34" charset="0"/>
                <a:cs typeface="Calibri" panose="020F0502020204030204" pitchFamily="34" charset="0"/>
              </a:rPr>
              <a:t>Disciplining a Student with a Disability</a:t>
            </a:r>
            <a:endParaRPr lang="en-US" sz="2800" dirty="0"/>
          </a:p>
        </p:txBody>
      </p:sp>
      <p:sp>
        <p:nvSpPr>
          <p:cNvPr id="3" name="Content Placeholder 2">
            <a:extLst>
              <a:ext uri="{FF2B5EF4-FFF2-40B4-BE49-F238E27FC236}">
                <a16:creationId xmlns:a16="http://schemas.microsoft.com/office/drawing/2014/main" id="{C916E985-B90D-46AD-9020-5EF5CA9D462C}"/>
              </a:ext>
            </a:extLst>
          </p:cNvPr>
          <p:cNvSpPr>
            <a:spLocks noGrp="1"/>
          </p:cNvSpPr>
          <p:nvPr>
            <p:ph idx="1"/>
          </p:nvPr>
        </p:nvSpPr>
        <p:spPr>
          <a:xfrm>
            <a:off x="685801" y="2194560"/>
            <a:ext cx="4753466" cy="4024125"/>
          </a:xfrm>
        </p:spPr>
        <p:txBody>
          <a:bodyPr>
            <a:normAutofit/>
          </a:bodyPr>
          <a:lstStyle/>
          <a:p>
            <a:r>
              <a:rPr lang="en-US" sz="4000" dirty="0">
                <a:effectLst/>
                <a:latin typeface="Calibri" panose="020F0502020204030204" pitchFamily="34" charset="0"/>
                <a:cs typeface="Calibri" panose="020F0502020204030204" pitchFamily="34" charset="0"/>
              </a:rPr>
              <a:t>Partial Days of Suspension</a:t>
            </a:r>
          </a:p>
          <a:p>
            <a:r>
              <a:rPr lang="en-US" sz="4000" dirty="0">
                <a:effectLst/>
                <a:latin typeface="Calibri" panose="020F0502020204030204" pitchFamily="34" charset="0"/>
                <a:cs typeface="Calibri" panose="020F0502020204030204" pitchFamily="34" charset="0"/>
              </a:rPr>
              <a:t>In-School Suspension</a:t>
            </a:r>
          </a:p>
          <a:p>
            <a:r>
              <a:rPr lang="en-US" sz="4000" dirty="0">
                <a:effectLst/>
                <a:latin typeface="Calibri" panose="020F0502020204030204" pitchFamily="34" charset="0"/>
                <a:cs typeface="Calibri" panose="020F0502020204030204" pitchFamily="34" charset="0"/>
              </a:rPr>
              <a:t>Bus Suspension</a:t>
            </a:r>
          </a:p>
          <a:p>
            <a:r>
              <a:rPr lang="en-US" sz="4000" dirty="0">
                <a:effectLst/>
                <a:latin typeface="Calibri" panose="020F0502020204030204" pitchFamily="34" charset="0"/>
                <a:cs typeface="Calibri" panose="020F0502020204030204" pitchFamily="34" charset="0"/>
              </a:rPr>
              <a:t>Parent Pick Up</a:t>
            </a:r>
          </a:p>
        </p:txBody>
      </p:sp>
      <p:sp>
        <p:nvSpPr>
          <p:cNvPr id="22" name="Rounded Rectangle 29">
            <a:extLst>
              <a:ext uri="{FF2B5EF4-FFF2-40B4-BE49-F238E27FC236}">
                <a16:creationId xmlns:a16="http://schemas.microsoft.com/office/drawing/2014/main" id="{C02E8FC7-9C8C-45D3-B2E0-E76BB859E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5065" y="1127125"/>
            <a:ext cx="5381135" cy="4987926"/>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Stopwatch 50% with solid fill">
            <a:extLst>
              <a:ext uri="{FF2B5EF4-FFF2-40B4-BE49-F238E27FC236}">
                <a16:creationId xmlns:a16="http://schemas.microsoft.com/office/drawing/2014/main" id="{1F9880C9-E5B2-4BB2-9BE0-0D2C873703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57290" y="1813142"/>
            <a:ext cx="1949285" cy="1949285"/>
          </a:xfrm>
          <a:prstGeom prst="rect">
            <a:avLst/>
          </a:prstGeom>
        </p:spPr>
      </p:pic>
      <p:sp>
        <p:nvSpPr>
          <p:cNvPr id="24" name="Round Single Corner Rectangle 35">
            <a:extLst>
              <a:ext uri="{FF2B5EF4-FFF2-40B4-BE49-F238E27FC236}">
                <a16:creationId xmlns:a16="http://schemas.microsoft.com/office/drawing/2014/main" id="{F80CFC61-D49F-4C18-8984-2F7A8E0152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06240" y="1673848"/>
            <a:ext cx="2451386" cy="2227874"/>
          </a:xfrm>
          <a:prstGeom prst="round1Rect">
            <a:avLst>
              <a:gd name="adj" fmla="val 2864"/>
            </a:avLst>
          </a:prstGeom>
          <a:noFill/>
          <a:ln w="1270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Woman with kid outline">
            <a:extLst>
              <a:ext uri="{FF2B5EF4-FFF2-40B4-BE49-F238E27FC236}">
                <a16:creationId xmlns:a16="http://schemas.microsoft.com/office/drawing/2014/main" id="{B8DD6DCD-BA4E-4C3C-A7A4-3E6EB191A9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87370" y="1702363"/>
            <a:ext cx="1228029" cy="1228029"/>
          </a:xfrm>
          <a:prstGeom prst="rect">
            <a:avLst/>
          </a:prstGeom>
        </p:spPr>
      </p:pic>
      <p:sp>
        <p:nvSpPr>
          <p:cNvPr id="26" name="Round Single Corner Rectangle 55">
            <a:extLst>
              <a:ext uri="{FF2B5EF4-FFF2-40B4-BE49-F238E27FC236}">
                <a16:creationId xmlns:a16="http://schemas.microsoft.com/office/drawing/2014/main" id="{E3F050CD-47CE-475B-895F-9AFDA1B45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9240519" y="1200156"/>
            <a:ext cx="1521731" cy="2232443"/>
          </a:xfrm>
          <a:prstGeom prst="round1Rect">
            <a:avLst>
              <a:gd name="adj" fmla="val 2864"/>
            </a:avLst>
          </a:prstGeom>
          <a:noFill/>
          <a:ln w="1270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A school bus">
            <a:extLst>
              <a:ext uri="{FF2B5EF4-FFF2-40B4-BE49-F238E27FC236}">
                <a16:creationId xmlns:a16="http://schemas.microsoft.com/office/drawing/2014/main" id="{DC6E687A-EA7A-4977-B40D-7C9F296D6D9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20202" y="4305205"/>
            <a:ext cx="1228029" cy="1228029"/>
          </a:xfrm>
          <a:prstGeom prst="rect">
            <a:avLst/>
          </a:prstGeom>
        </p:spPr>
      </p:pic>
      <p:sp>
        <p:nvSpPr>
          <p:cNvPr id="28" name="Round Single Corner Rectangle 33">
            <a:extLst>
              <a:ext uri="{FF2B5EF4-FFF2-40B4-BE49-F238E27FC236}">
                <a16:creationId xmlns:a16="http://schemas.microsoft.com/office/drawing/2014/main" id="{1873C5AC-8DD3-477A-89AA-365B7AEAB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6873351" y="3802998"/>
            <a:ext cx="1521731" cy="2232443"/>
          </a:xfrm>
          <a:prstGeom prst="round1Rect">
            <a:avLst>
              <a:gd name="adj" fmla="val 2864"/>
            </a:avLst>
          </a:prstGeom>
          <a:noFill/>
          <a:ln w="1270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Schoolhouse with solid fill">
            <a:extLst>
              <a:ext uri="{FF2B5EF4-FFF2-40B4-BE49-F238E27FC236}">
                <a16:creationId xmlns:a16="http://schemas.microsoft.com/office/drawing/2014/main" id="{99BB64F4-F42C-4334-82FF-D292C121EB4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024458" y="3475144"/>
            <a:ext cx="1949285" cy="1949285"/>
          </a:xfrm>
          <a:prstGeom prst="rect">
            <a:avLst/>
          </a:prstGeom>
        </p:spPr>
      </p:pic>
      <p:sp>
        <p:nvSpPr>
          <p:cNvPr id="30" name="Round Single Corner Rectangle 56">
            <a:extLst>
              <a:ext uri="{FF2B5EF4-FFF2-40B4-BE49-F238E27FC236}">
                <a16:creationId xmlns:a16="http://schemas.microsoft.com/office/drawing/2014/main" id="{3A09FE69-EE44-43FC-98AB-E534FF681B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8773408" y="3335850"/>
            <a:ext cx="2451386" cy="2227874"/>
          </a:xfrm>
          <a:prstGeom prst="round1Rect">
            <a:avLst>
              <a:gd name="adj" fmla="val 2864"/>
            </a:avLst>
          </a:prstGeom>
          <a:noFill/>
          <a:ln w="1270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8228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95264-4BBF-4623-8F2C-BE09E3425C8A}"/>
              </a:ext>
            </a:extLst>
          </p:cNvPr>
          <p:cNvSpPr>
            <a:spLocks noGrp="1"/>
          </p:cNvSpPr>
          <p:nvPr>
            <p:ph type="title"/>
          </p:nvPr>
        </p:nvSpPr>
        <p:spPr>
          <a:xfrm>
            <a:off x="841248" y="548640"/>
            <a:ext cx="3915582" cy="5431536"/>
          </a:xfrm>
        </p:spPr>
        <p:txBody>
          <a:bodyPr>
            <a:normAutofit/>
          </a:bodyPr>
          <a:lstStyle/>
          <a:p>
            <a:r>
              <a:rPr lang="en-US" sz="4600" dirty="0">
                <a:latin typeface="Times New Roman" panose="02020603050405020304" pitchFamily="18" charset="0"/>
                <a:cs typeface="Times New Roman" panose="02020603050405020304" pitchFamily="18" charset="0"/>
              </a:rPr>
              <a:t>IDEA and FERPA</a:t>
            </a:r>
          </a:p>
        </p:txBody>
      </p:sp>
      <p:sp>
        <p:nvSpPr>
          <p:cNvPr id="3" name="Content Placeholder 2">
            <a:extLst>
              <a:ext uri="{FF2B5EF4-FFF2-40B4-BE49-F238E27FC236}">
                <a16:creationId xmlns:a16="http://schemas.microsoft.com/office/drawing/2014/main" id="{5AA5572C-5A16-4C3A-B6BB-9EA1680B20EC}"/>
              </a:ext>
            </a:extLst>
          </p:cNvPr>
          <p:cNvSpPr>
            <a:spLocks noGrp="1"/>
          </p:cNvSpPr>
          <p:nvPr>
            <p:ph idx="1"/>
          </p:nvPr>
        </p:nvSpPr>
        <p:spPr>
          <a:xfrm>
            <a:off x="5126418" y="552091"/>
            <a:ext cx="6224335" cy="5431536"/>
          </a:xfrm>
        </p:spPr>
        <p:txBody>
          <a:bodyPr anchor="ctr">
            <a:normAutofit/>
          </a:bodyPr>
          <a:lstStyle/>
          <a:p>
            <a:r>
              <a:rPr lang="en-US" dirty="0">
                <a:latin typeface="Times New Roman" panose="02020603050405020304" pitchFamily="18" charset="0"/>
                <a:cs typeface="Times New Roman" panose="02020603050405020304" pitchFamily="18" charset="0"/>
              </a:rPr>
              <a:t>FERPA Compliance</a:t>
            </a:r>
          </a:p>
          <a:p>
            <a:r>
              <a:rPr lang="en-US" dirty="0">
                <a:latin typeface="Times New Roman" panose="02020603050405020304" pitchFamily="18" charset="0"/>
                <a:cs typeface="Times New Roman" panose="02020603050405020304" pitchFamily="18" charset="0"/>
              </a:rPr>
              <a:t>Staff and Substitute Access to IEPs and Section 504 Plans</a:t>
            </a:r>
          </a:p>
          <a:p>
            <a:pPr lvl="1"/>
            <a:r>
              <a:rPr lang="en-US" sz="2800" dirty="0">
                <a:latin typeface="Times New Roman" panose="02020603050405020304" pitchFamily="18" charset="0"/>
                <a:cs typeface="Times New Roman" panose="02020603050405020304" pitchFamily="18" charset="0"/>
              </a:rPr>
              <a:t>MDE Complaint Decision 19-095C</a:t>
            </a:r>
          </a:p>
          <a:p>
            <a:pPr lvl="1"/>
            <a:r>
              <a:rPr lang="en-US" sz="2800" i="1" dirty="0">
                <a:latin typeface="Times New Roman" panose="02020603050405020304" pitchFamily="18" charset="0"/>
                <a:cs typeface="Times New Roman" panose="02020603050405020304" pitchFamily="18" charset="0"/>
              </a:rPr>
              <a:t>Johnston County Pub. </a:t>
            </a:r>
            <a:r>
              <a:rPr lang="en-US" sz="2800" i="1" dirty="0" err="1">
                <a:latin typeface="Times New Roman" panose="02020603050405020304" pitchFamily="18" charset="0"/>
                <a:cs typeface="Times New Roman" panose="02020603050405020304" pitchFamily="18" charset="0"/>
              </a:rPr>
              <a:t>Schs</a:t>
            </a:r>
            <a:r>
              <a:rPr lang="en-US" sz="2800" i="1" dirty="0">
                <a:latin typeface="Times New Roman" panose="02020603050405020304" pitchFamily="18" charset="0"/>
                <a:cs typeface="Times New Roman" panose="02020603050405020304" pitchFamily="18" charset="0"/>
              </a:rPr>
              <a:t>. (NC)</a:t>
            </a:r>
            <a:r>
              <a:rPr lang="en-US" sz="2800" dirty="0">
                <a:latin typeface="Times New Roman" panose="02020603050405020304" pitchFamily="18" charset="0"/>
                <a:cs typeface="Times New Roman" panose="02020603050405020304" pitchFamily="18" charset="0"/>
              </a:rPr>
              <a:t>, 120 LRP 11396 (OCR 10/17/19)</a:t>
            </a:r>
          </a:p>
          <a:p>
            <a:r>
              <a:rPr lang="en-US" dirty="0">
                <a:latin typeface="Times New Roman" panose="02020603050405020304" pitchFamily="18" charset="0"/>
                <a:cs typeface="Times New Roman" panose="02020603050405020304" pitchFamily="18" charset="0"/>
              </a:rPr>
              <a:t>Parent Rights</a:t>
            </a:r>
          </a:p>
          <a:p>
            <a:pPr lvl="1"/>
            <a:r>
              <a:rPr lang="en-US" sz="2800" dirty="0">
                <a:latin typeface="Times New Roman" panose="02020603050405020304" pitchFamily="18" charset="0"/>
                <a:cs typeface="Times New Roman" panose="02020603050405020304" pitchFamily="18" charset="0"/>
              </a:rPr>
              <a:t>Inspect special education documents</a:t>
            </a:r>
          </a:p>
          <a:p>
            <a:pPr lvl="1"/>
            <a:r>
              <a:rPr lang="en-US" sz="2800" dirty="0">
                <a:latin typeface="Times New Roman" panose="02020603050405020304" pitchFamily="18" charset="0"/>
                <a:cs typeface="Times New Roman" panose="02020603050405020304" pitchFamily="18" charset="0"/>
              </a:rPr>
              <a:t>Destruction of special education records</a:t>
            </a:r>
          </a:p>
          <a:p>
            <a:r>
              <a:rPr lang="en-US" dirty="0">
                <a:latin typeface="Times New Roman" panose="02020603050405020304" pitchFamily="18" charset="0"/>
                <a:cs typeface="Times New Roman" panose="02020603050405020304" pitchFamily="18" charset="0"/>
              </a:rPr>
              <a:t>Student records are generally not covered by HIPAA</a:t>
            </a:r>
          </a:p>
        </p:txBody>
      </p:sp>
    </p:spTree>
    <p:extLst>
      <p:ext uri="{BB962C8B-B14F-4D97-AF65-F5344CB8AC3E}">
        <p14:creationId xmlns:p14="http://schemas.microsoft.com/office/powerpoint/2010/main" val="2156627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B1B534-8ED9-407A-BB96-1E8B2EB34FCF}"/>
              </a:ext>
            </a:extLst>
          </p:cNvPr>
          <p:cNvSpPr>
            <a:spLocks noGrp="1"/>
          </p:cNvSpPr>
          <p:nvPr>
            <p:ph type="title"/>
          </p:nvPr>
        </p:nvSpPr>
        <p:spPr>
          <a:xfrm>
            <a:off x="4090507" y="764373"/>
            <a:ext cx="7434070" cy="1474330"/>
          </a:xfrm>
        </p:spPr>
        <p:txBody>
          <a:bodyPr>
            <a:normAutofit/>
          </a:bodyPr>
          <a:lstStyle/>
          <a:p>
            <a:r>
              <a:rPr lang="en-US">
                <a:latin typeface="Times New Roman" panose="02020603050405020304" pitchFamily="18" charset="0"/>
                <a:cs typeface="Times New Roman" panose="02020603050405020304" pitchFamily="18" charset="0"/>
              </a:rPr>
              <a:t>Section 504 of the Rehabilitation Act</a:t>
            </a:r>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1265719" y="2187575"/>
            <a:ext cx="6857999" cy="2482850"/>
          </a:xfrm>
          <a:prstGeom prst="rect">
            <a:avLst/>
          </a:prstGeom>
        </p:spPr>
      </p:pic>
      <p:sp>
        <p:nvSpPr>
          <p:cNvPr id="3" name="Content Placeholder 2">
            <a:extLst>
              <a:ext uri="{FF2B5EF4-FFF2-40B4-BE49-F238E27FC236}">
                <a16:creationId xmlns:a16="http://schemas.microsoft.com/office/drawing/2014/main" id="{C3FA7904-235F-48DC-9D82-CBCAF2E8FEEB}"/>
              </a:ext>
            </a:extLst>
          </p:cNvPr>
          <p:cNvSpPr>
            <a:spLocks noGrp="1"/>
          </p:cNvSpPr>
          <p:nvPr>
            <p:ph idx="1"/>
          </p:nvPr>
        </p:nvSpPr>
        <p:spPr>
          <a:xfrm>
            <a:off x="4090507" y="2628900"/>
            <a:ext cx="7454077" cy="3589785"/>
          </a:xfrm>
        </p:spPr>
        <p:txBody>
          <a:bodyPr>
            <a:normAutofit/>
          </a:bodyPr>
          <a:lstStyle/>
          <a:p>
            <a:r>
              <a:rPr lang="en-US" sz="2000">
                <a:latin typeface="Times New Roman" panose="02020603050405020304" pitchFamily="18" charset="0"/>
                <a:cs typeface="Times New Roman" panose="02020603050405020304" pitchFamily="18" charset="0"/>
              </a:rPr>
              <a:t>Federal law</a:t>
            </a:r>
          </a:p>
          <a:p>
            <a:r>
              <a:rPr lang="en-US" sz="2000">
                <a:latin typeface="Times New Roman" panose="02020603050405020304" pitchFamily="18" charset="0"/>
                <a:cs typeface="Times New Roman" panose="02020603050405020304" pitchFamily="18" charset="0"/>
              </a:rPr>
              <a:t>Anti-discrimination statute</a:t>
            </a:r>
          </a:p>
          <a:p>
            <a:r>
              <a:rPr lang="en-US" sz="2000">
                <a:latin typeface="Times New Roman" panose="02020603050405020304" pitchFamily="18" charset="0"/>
                <a:cs typeface="Times New Roman" panose="02020603050405020304" pitchFamily="18" charset="0"/>
              </a:rPr>
              <a:t>Prohibits disability discrimination in public schools</a:t>
            </a:r>
          </a:p>
          <a:p>
            <a:r>
              <a:rPr lang="en-US" sz="2000">
                <a:latin typeface="Times New Roman" panose="02020603050405020304" pitchFamily="18" charset="0"/>
                <a:cs typeface="Times New Roman" panose="02020603050405020304" pitchFamily="18" charset="0"/>
              </a:rPr>
              <a:t>Requirements include:</a:t>
            </a:r>
          </a:p>
          <a:p>
            <a:pPr lvl="1"/>
            <a:r>
              <a:rPr lang="en-US">
                <a:latin typeface="Times New Roman" panose="02020603050405020304" pitchFamily="18" charset="0"/>
                <a:cs typeface="Times New Roman" panose="02020603050405020304" pitchFamily="18" charset="0"/>
              </a:rPr>
              <a:t>Section 504 Coordinator</a:t>
            </a:r>
          </a:p>
          <a:p>
            <a:pPr lvl="1"/>
            <a:r>
              <a:rPr lang="en-US">
                <a:latin typeface="Times New Roman" panose="02020603050405020304" pitchFamily="18" charset="0"/>
                <a:cs typeface="Times New Roman" panose="02020603050405020304" pitchFamily="18" charset="0"/>
              </a:rPr>
              <a:t>Section 504 Plan</a:t>
            </a:r>
          </a:p>
          <a:p>
            <a:pPr lvl="1"/>
            <a:endParaRPr lang="en-US"/>
          </a:p>
        </p:txBody>
      </p:sp>
    </p:spTree>
    <p:extLst>
      <p:ext uri="{BB962C8B-B14F-4D97-AF65-F5344CB8AC3E}">
        <p14:creationId xmlns:p14="http://schemas.microsoft.com/office/powerpoint/2010/main" val="4009102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ounded Rectangle 14">
            <a:extLst>
              <a:ext uri="{FF2B5EF4-FFF2-40B4-BE49-F238E27FC236}">
                <a16:creationId xmlns:a16="http://schemas.microsoft.com/office/drawing/2014/main" id="{843DD86A-8FAA-443F-9211-42A2AE8A7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2A13AAE-18EB-4BDF-BAF7-F2F97B8D0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F5C1B21-B0DB-4206-99EE-C13D67038B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15" name="Picture 14">
            <a:extLst>
              <a:ext uri="{FF2B5EF4-FFF2-40B4-BE49-F238E27FC236}">
                <a16:creationId xmlns:a16="http://schemas.microsoft.com/office/drawing/2014/main" id="{49261589-06E9-4B7C-A8F1-26648507B7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Title 1">
            <a:extLst>
              <a:ext uri="{FF2B5EF4-FFF2-40B4-BE49-F238E27FC236}">
                <a16:creationId xmlns:a16="http://schemas.microsoft.com/office/drawing/2014/main" id="{9C4EC023-69EF-4E08-8CC1-C721B7046C02}"/>
              </a:ext>
            </a:extLst>
          </p:cNvPr>
          <p:cNvSpPr>
            <a:spLocks noGrp="1"/>
          </p:cNvSpPr>
          <p:nvPr>
            <p:ph type="title"/>
          </p:nvPr>
        </p:nvSpPr>
        <p:spPr>
          <a:xfrm>
            <a:off x="685800" y="1066163"/>
            <a:ext cx="3306744" cy="5148371"/>
          </a:xfrm>
        </p:spPr>
        <p:txBody>
          <a:bodyPr>
            <a:normAutofit/>
          </a:bodyPr>
          <a:lstStyle/>
          <a:p>
            <a:r>
              <a:rPr lang="en-US" sz="3700">
                <a:solidFill>
                  <a:schemeClr val="bg1"/>
                </a:solidFill>
                <a:latin typeface="Times New Roman" panose="02020603050405020304" pitchFamily="18" charset="0"/>
                <a:cs typeface="Times New Roman" panose="02020603050405020304" pitchFamily="18" charset="0"/>
              </a:rPr>
              <a:t>Americans with Disabilities Act</a:t>
            </a:r>
          </a:p>
        </p:txBody>
      </p:sp>
      <p:graphicFrame>
        <p:nvGraphicFramePr>
          <p:cNvPr id="5" name="Content Placeholder 2">
            <a:extLst>
              <a:ext uri="{FF2B5EF4-FFF2-40B4-BE49-F238E27FC236}">
                <a16:creationId xmlns:a16="http://schemas.microsoft.com/office/drawing/2014/main" id="{2D2C0550-B1DB-40F2-B90B-20FA710E02FA}"/>
              </a:ext>
            </a:extLst>
          </p:cNvPr>
          <p:cNvGraphicFramePr>
            <a:graphicFrameLocks noGrp="1"/>
          </p:cNvGraphicFramePr>
          <p:nvPr>
            <p:ph idx="1"/>
            <p:extLst>
              <p:ext uri="{D42A27DB-BD31-4B8C-83A1-F6EECF244321}">
                <p14:modId xmlns:p14="http://schemas.microsoft.com/office/powerpoint/2010/main" val="3234910310"/>
              </p:ext>
            </p:extLst>
          </p:nvPr>
        </p:nvGraphicFramePr>
        <p:xfrm>
          <a:off x="5279472" y="746125"/>
          <a:ext cx="6290226" cy="54477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1404352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F1B32-5E69-4923-B2BE-EE07B180373C}"/>
              </a:ext>
            </a:extLst>
          </p:cNvPr>
          <p:cNvSpPr>
            <a:spLocks noGrp="1"/>
          </p:cNvSpPr>
          <p:nvPr>
            <p:ph type="title"/>
          </p:nvPr>
        </p:nvSpPr>
        <p:spPr>
          <a:xfrm>
            <a:off x="804672" y="1243013"/>
            <a:ext cx="3855720" cy="4371974"/>
          </a:xfrm>
        </p:spPr>
        <p:txBody>
          <a:bodyPr>
            <a:normAutofit/>
          </a:bodyPr>
          <a:lstStyle/>
          <a:p>
            <a:r>
              <a:rPr lang="en-US" sz="3600" dirty="0">
                <a:latin typeface="Times New Roman" panose="02020603050405020304" pitchFamily="18" charset="0"/>
                <a:cs typeface="Times New Roman" panose="02020603050405020304" pitchFamily="18" charset="0"/>
              </a:rPr>
              <a:t>IDEA versus Section 504</a:t>
            </a:r>
          </a:p>
        </p:txBody>
      </p:sp>
      <p:sp>
        <p:nvSpPr>
          <p:cNvPr id="3" name="Content Placeholder 2">
            <a:extLst>
              <a:ext uri="{FF2B5EF4-FFF2-40B4-BE49-F238E27FC236}">
                <a16:creationId xmlns:a16="http://schemas.microsoft.com/office/drawing/2014/main" id="{EE86031F-DB61-4AB7-9336-2857D0BC5123}"/>
              </a:ext>
            </a:extLst>
          </p:cNvPr>
          <p:cNvSpPr>
            <a:spLocks noGrp="1"/>
          </p:cNvSpPr>
          <p:nvPr>
            <p:ph idx="1"/>
          </p:nvPr>
        </p:nvSpPr>
        <p:spPr>
          <a:xfrm>
            <a:off x="6632812" y="1032987"/>
            <a:ext cx="4919108" cy="4792027"/>
          </a:xfrm>
        </p:spPr>
        <p:txBody>
          <a:bodyPr anchor="ctr">
            <a:normAutofit/>
          </a:bodyPr>
          <a:lstStyle/>
          <a:p>
            <a:r>
              <a:rPr lang="en-US" dirty="0">
                <a:latin typeface="Times New Roman" panose="02020603050405020304" pitchFamily="18" charset="0"/>
                <a:cs typeface="Times New Roman" panose="02020603050405020304" pitchFamily="18" charset="0"/>
              </a:rPr>
              <a:t>Section 504 broader than IDEA</a:t>
            </a:r>
          </a:p>
          <a:p>
            <a:r>
              <a:rPr lang="en-US" dirty="0">
                <a:latin typeface="Times New Roman" panose="02020603050405020304" pitchFamily="18" charset="0"/>
                <a:cs typeface="Times New Roman" panose="02020603050405020304" pitchFamily="18" charset="0"/>
              </a:rPr>
              <a:t>IDEA more prescriptive and imposes more extensive obligations than Section 504</a:t>
            </a:r>
          </a:p>
          <a:p>
            <a:r>
              <a:rPr lang="en-US" dirty="0">
                <a:latin typeface="Times New Roman" panose="02020603050405020304" pitchFamily="18" charset="0"/>
                <a:cs typeface="Times New Roman" panose="02020603050405020304" pitchFamily="18" charset="0"/>
              </a:rPr>
              <a:t>Different purposes (funding special education programs versus anti-discrimination)</a:t>
            </a:r>
          </a:p>
          <a:p>
            <a:endParaRPr lang="en-US" sz="2000" dirty="0">
              <a:solidFill>
                <a:schemeClr val="tx2"/>
              </a:solidFill>
            </a:endParaRPr>
          </a:p>
        </p:txBody>
      </p:sp>
    </p:spTree>
    <p:extLst>
      <p:ext uri="{BB962C8B-B14F-4D97-AF65-F5344CB8AC3E}">
        <p14:creationId xmlns:p14="http://schemas.microsoft.com/office/powerpoint/2010/main" val="2638923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BD2399-7475-404C-BAC9-E55E16769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D748104-6E76-4AD9-9940-82154F97E7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4B90383-FE0A-43AB-AC8C-D469CD02BB58}"/>
              </a:ext>
            </a:extLst>
          </p:cNvPr>
          <p:cNvSpPr>
            <a:spLocks noGrp="1"/>
          </p:cNvSpPr>
          <p:nvPr>
            <p:ph type="title"/>
          </p:nvPr>
        </p:nvSpPr>
        <p:spPr>
          <a:xfrm>
            <a:off x="159026" y="1066163"/>
            <a:ext cx="4164496" cy="5148371"/>
          </a:xfrm>
        </p:spPr>
        <p:txBody>
          <a:bodyPr>
            <a:normAutofit/>
          </a:bodyPr>
          <a:lstStyle/>
          <a:p>
            <a:r>
              <a:rPr lang="en-US" sz="5400" dirty="0">
                <a:latin typeface="Times New Roman" panose="02020603050405020304" pitchFamily="18" charset="0"/>
                <a:cs typeface="Times New Roman" panose="02020603050405020304" pitchFamily="18" charset="0"/>
              </a:rPr>
              <a:t>Minnesota Laws and Rules</a:t>
            </a:r>
          </a:p>
        </p:txBody>
      </p:sp>
      <p:graphicFrame>
        <p:nvGraphicFramePr>
          <p:cNvPr id="5" name="Content Placeholder 2">
            <a:extLst>
              <a:ext uri="{FF2B5EF4-FFF2-40B4-BE49-F238E27FC236}">
                <a16:creationId xmlns:a16="http://schemas.microsoft.com/office/drawing/2014/main" id="{0F67061E-B3F8-4B77-BB59-9249AB3FDB10}"/>
              </a:ext>
            </a:extLst>
          </p:cNvPr>
          <p:cNvGraphicFramePr>
            <a:graphicFrameLocks noGrp="1"/>
          </p:cNvGraphicFramePr>
          <p:nvPr>
            <p:ph idx="1"/>
            <p:extLst>
              <p:ext uri="{D42A27DB-BD31-4B8C-83A1-F6EECF244321}">
                <p14:modId xmlns:p14="http://schemas.microsoft.com/office/powerpoint/2010/main" val="2247184800"/>
              </p:ext>
            </p:extLst>
          </p:nvPr>
        </p:nvGraphicFramePr>
        <p:xfrm>
          <a:off x="4678344" y="1127125"/>
          <a:ext cx="6403994" cy="5087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4087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552A7C39-0BF7-40BF-B50B-0890030BC4BD}"/>
              </a:ext>
            </a:extLst>
          </p:cNvPr>
          <p:cNvGraphicFramePr/>
          <p:nvPr>
            <p:extLst>
              <p:ext uri="{D42A27DB-BD31-4B8C-83A1-F6EECF244321}">
                <p14:modId xmlns:p14="http://schemas.microsoft.com/office/powerpoint/2010/main" val="176571861"/>
              </p:ext>
            </p:extLst>
          </p:nvPr>
        </p:nvGraphicFramePr>
        <p:xfrm>
          <a:off x="1660704" y="1704029"/>
          <a:ext cx="8728621" cy="40262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1106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0B540-305D-42F9-923C-4D0CE8B2E36C}"/>
              </a:ext>
            </a:extLst>
          </p:cNvPr>
          <p:cNvSpPr>
            <a:spLocks noGrp="1"/>
          </p:cNvSpPr>
          <p:nvPr>
            <p:ph type="title"/>
          </p:nvPr>
        </p:nvSpPr>
        <p:spPr>
          <a:xfrm>
            <a:off x="3045368" y="2043663"/>
            <a:ext cx="6105194" cy="2031055"/>
          </a:xfrm>
        </p:spPr>
        <p:txBody>
          <a:bodyPr vert="horz" lIns="91440" tIns="45720" rIns="91440" bIns="45720" rtlCol="0" anchor="b">
            <a:normAutofit fontScale="90000"/>
          </a:bodyPr>
          <a:lstStyle/>
          <a:p>
            <a:pPr algn="ctr"/>
            <a:r>
              <a:rPr lang="en-US" sz="4800" kern="1200" dirty="0">
                <a:latin typeface="Times New Roman" panose="02020603050405020304" pitchFamily="18" charset="0"/>
                <a:cs typeface="Times New Roman" panose="02020603050405020304" pitchFamily="18" charset="0"/>
              </a:rPr>
              <a:t>Child Find, Evaluations, and Eligibility</a:t>
            </a:r>
          </a:p>
        </p:txBody>
      </p:sp>
    </p:spTree>
    <p:extLst>
      <p:ext uri="{BB962C8B-B14F-4D97-AF65-F5344CB8AC3E}">
        <p14:creationId xmlns:p14="http://schemas.microsoft.com/office/powerpoint/2010/main" val="1204019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9B9FB-0F83-4000-9ECF-95749A246AA1}"/>
              </a:ext>
            </a:extLst>
          </p:cNvPr>
          <p:cNvSpPr>
            <a:spLocks noGrp="1"/>
          </p:cNvSpPr>
          <p:nvPr>
            <p:ph type="title"/>
          </p:nvPr>
        </p:nvSpPr>
        <p:spPr>
          <a:xfrm>
            <a:off x="965197" y="623337"/>
            <a:ext cx="9868455" cy="1461778"/>
          </a:xfrm>
        </p:spPr>
        <p:txBody>
          <a:bodyPr>
            <a:normAutofit/>
          </a:bodyPr>
          <a:lstStyle/>
          <a:p>
            <a:pPr algn="ctr"/>
            <a:r>
              <a:rPr lang="en-US" sz="4000" dirty="0">
                <a:latin typeface="Times New Roman" panose="02020603050405020304" pitchFamily="18" charset="0"/>
                <a:cs typeface="Times New Roman" panose="02020603050405020304" pitchFamily="18" charset="0"/>
              </a:rPr>
              <a:t>Child Find under IDEA</a:t>
            </a:r>
          </a:p>
        </p:txBody>
      </p:sp>
      <p:graphicFrame>
        <p:nvGraphicFramePr>
          <p:cNvPr id="6" name="Content Placeholder 2">
            <a:extLst>
              <a:ext uri="{FF2B5EF4-FFF2-40B4-BE49-F238E27FC236}">
                <a16:creationId xmlns:a16="http://schemas.microsoft.com/office/drawing/2014/main" id="{89503942-63E2-4E1E-BA9B-618EA4329FB3}"/>
              </a:ext>
            </a:extLst>
          </p:cNvPr>
          <p:cNvGraphicFramePr>
            <a:graphicFrameLocks noGrp="1"/>
          </p:cNvGraphicFramePr>
          <p:nvPr>
            <p:ph idx="1"/>
          </p:nvPr>
        </p:nvGraphicFramePr>
        <p:xfrm>
          <a:off x="965198" y="1946017"/>
          <a:ext cx="10390779" cy="4167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9665025"/>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67</TotalTime>
  <Words>882</Words>
  <Application>Microsoft Office PowerPoint</Application>
  <PresentationFormat>Widescreen</PresentationFormat>
  <Paragraphs>101</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Century Gothic</vt:lpstr>
      <vt:lpstr>Times New Roman</vt:lpstr>
      <vt:lpstr>Vapor Trail</vt:lpstr>
      <vt:lpstr>(Just Slightly) Beyond the Basics: Special Education Law for New Administrators</vt:lpstr>
      <vt:lpstr>Individuals with Disabilities Education Act</vt:lpstr>
      <vt:lpstr>Section 504 of the Rehabilitation Act</vt:lpstr>
      <vt:lpstr>Americans with Disabilities Act</vt:lpstr>
      <vt:lpstr>IDEA versus Section 504</vt:lpstr>
      <vt:lpstr>Minnesota Laws and Rules</vt:lpstr>
      <vt:lpstr>PowerPoint Presentation</vt:lpstr>
      <vt:lpstr>Child Find, Evaluations, and Eligibility</vt:lpstr>
      <vt:lpstr>Child Find under IDEA</vt:lpstr>
      <vt:lpstr>Child find and Eligibility under Section 504</vt:lpstr>
      <vt:lpstr>IDEA Eligibility</vt:lpstr>
      <vt:lpstr>Ind. Sch. Dist. 283 v. E.M.D.H., 960 F.3d 1073 (8th Cir. 2020) </vt:lpstr>
      <vt:lpstr>Facts</vt:lpstr>
      <vt:lpstr>Procedural History</vt:lpstr>
      <vt:lpstr>Holding</vt:lpstr>
      <vt:lpstr>Free Appropriate Public Education (FAPE)</vt:lpstr>
      <vt:lpstr>FAPE</vt:lpstr>
      <vt:lpstr>Rowley v. Hendrick Hudson District Board of Education, 458 U.S. 176 (1982).</vt:lpstr>
      <vt:lpstr>Endrew v. Douglas County School District, 137 S. Ct. 988 (2017)</vt:lpstr>
      <vt:lpstr>Related services</vt:lpstr>
      <vt:lpstr>LRE under idea</vt:lpstr>
      <vt:lpstr>LRE under Section 504</vt:lpstr>
      <vt:lpstr>Disciplining a Student with a Disability</vt:lpstr>
      <vt:lpstr>IDEA and FERPA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Law in a Nutshell</dc:title>
  <dc:creator>Adam J. Frudden</dc:creator>
  <cp:lastModifiedBy>Frank E. Langan</cp:lastModifiedBy>
  <cp:revision>8</cp:revision>
  <dcterms:created xsi:type="dcterms:W3CDTF">2020-12-27T21:46:35Z</dcterms:created>
  <dcterms:modified xsi:type="dcterms:W3CDTF">2021-10-26T21:10:02Z</dcterms:modified>
</cp:coreProperties>
</file>